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2"/>
  </p:notesMasterIdLst>
  <p:sldIdLst>
    <p:sldId id="256" r:id="rId2"/>
    <p:sldId id="271" r:id="rId3"/>
    <p:sldId id="280" r:id="rId4"/>
    <p:sldId id="264" r:id="rId5"/>
    <p:sldId id="265" r:id="rId6"/>
    <p:sldId id="292" r:id="rId7"/>
    <p:sldId id="259" r:id="rId8"/>
    <p:sldId id="263" r:id="rId9"/>
    <p:sldId id="276" r:id="rId10"/>
    <p:sldId id="269" r:id="rId11"/>
    <p:sldId id="284" r:id="rId12"/>
    <p:sldId id="287" r:id="rId13"/>
    <p:sldId id="285" r:id="rId14"/>
    <p:sldId id="260" r:id="rId15"/>
    <p:sldId id="282" r:id="rId16"/>
    <p:sldId id="283" r:id="rId17"/>
    <p:sldId id="270" r:id="rId18"/>
    <p:sldId id="288" r:id="rId19"/>
    <p:sldId id="290" r:id="rId20"/>
    <p:sldId id="262" r:id="rId21"/>
    <p:sldId id="291" r:id="rId22"/>
    <p:sldId id="289" r:id="rId23"/>
    <p:sldId id="267" r:id="rId24"/>
    <p:sldId id="279" r:id="rId25"/>
    <p:sldId id="278" r:id="rId26"/>
    <p:sldId id="281" r:id="rId27"/>
    <p:sldId id="273" r:id="rId28"/>
    <p:sldId id="268" r:id="rId29"/>
    <p:sldId id="274" r:id="rId30"/>
    <p:sldId id="27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2"/>
            <p14:sldId id="283"/>
            <p14:sldId id="270"/>
            <p14:sldId id="288"/>
            <p14:sldId id="290"/>
          </p14:sldIdLst>
        </p14:section>
        <p14:section name="Preliminary results" id="{CEEEDF50-B2D5-F54F-8AEF-4009D792E9C1}">
          <p14:sldIdLst>
            <p14:sldId id="262"/>
            <p14:sldId id="291"/>
            <p14:sldId id="289"/>
            <p14:sldId id="267"/>
            <p14:sldId id="279"/>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3D07"/>
    <a:srgbClr val="E94C00"/>
    <a:srgbClr val="FF8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18"/>
    <p:restoredTop sz="82877"/>
  </p:normalViewPr>
  <p:slideViewPr>
    <p:cSldViewPr snapToGrid="0" snapToObjects="1">
      <p:cViewPr varScale="1">
        <p:scale>
          <a:sx n="93" d="100"/>
          <a:sy n="93" d="100"/>
        </p:scale>
        <p:origin x="912" y="200"/>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2042313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41152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/27</a:t>
            </a: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a:latin typeface="DaunPenh" pitchFamily="2" charset="0"/>
                <a:cs typeface="DaunPenh" pitchFamily="2" charset="0"/>
              </a:rPr>
              <a:t>Pre-Thesis seminar - 7.8.2019</a:t>
            </a:r>
          </a:p>
          <a:p>
            <a:r>
              <a:rPr lang="en-US" sz="3200">
                <a:latin typeface="DaunPenh" pitchFamily="2" charset="0"/>
                <a:cs typeface="DaunPenh" pitchFamily="2" charset="0"/>
              </a:rPr>
              <a:t>Idit Belachsen</a:t>
            </a:r>
          </a:p>
          <a:p>
            <a:r>
              <a:rPr lang="en-US" sz="3200" b="1">
                <a:latin typeface="DaunPenh" pitchFamily="2" charset="0"/>
                <a:cs typeface="DaunPenh" pitchFamily="2" charset="0"/>
              </a:rPr>
              <a:t>Advisors:</a:t>
            </a:r>
            <a:r>
              <a:rPr lang="en-US" sz="3200">
                <a:latin typeface="DaunPenh" pitchFamily="2" charset="0"/>
                <a:cs typeface="DaunPenh" pitchFamily="2" charset="0"/>
              </a:rPr>
              <a:t> Associate Professors - Barak Fishbain,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70048" y="1304474"/>
            <a:ext cx="3488195" cy="1308074"/>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6455195" y="216211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779637" y="1646364"/>
            <a:ext cx="4593549" cy="3331936"/>
            <a:chOff x="449020" y="2026125"/>
            <a:chExt cx="4593549" cy="3331936"/>
          </a:xfrm>
        </p:grpSpPr>
        <p:sp>
          <p:nvSpPr>
            <p:cNvPr id="51" name="Content Placeholder 2">
              <a:extLst>
                <a:ext uri="{FF2B5EF4-FFF2-40B4-BE49-F238E27FC236}">
                  <a16:creationId xmlns:a16="http://schemas.microsoft.com/office/drawing/2014/main" id="{D910DC1B-7D2A-3A4E-8E5F-9155A935F519}"/>
                </a:ext>
              </a:extLst>
            </p:cNvPr>
            <p:cNvSpPr txBox="1">
              <a:spLocks/>
            </p:cNvSpPr>
            <p:nvPr/>
          </p:nvSpPr>
          <p:spPr>
            <a:xfrm>
              <a:off x="453137" y="3038224"/>
              <a:ext cx="4589432" cy="231983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Connect between emissions and predicted concentrations</a:t>
              </a:r>
            </a:p>
            <a:p>
              <a:r>
                <a:rPr lang="en-US" sz="3000" dirty="0">
                  <a:latin typeface="DaunPenh" pitchFamily="2" charset="0"/>
                  <a:cs typeface="DaunPenh" pitchFamily="2" charset="0"/>
                </a:rPr>
                <a:t>What models exist?</a:t>
              </a:r>
            </a:p>
            <a:p>
              <a:r>
                <a:rPr lang="en-US" sz="3000" dirty="0">
                  <a:latin typeface="DaunPenh" pitchFamily="2" charset="0"/>
                  <a:cs typeface="DaunPenh" pitchFamily="2" charset="0"/>
                </a:rPr>
                <a:t>The Gaussian plume model</a:t>
              </a:r>
            </a:p>
          </p:txBody>
        </p:sp>
        <p:sp>
          <p:nvSpPr>
            <p:cNvPr id="52" name="Rectangle 51">
              <a:extLst>
                <a:ext uri="{FF2B5EF4-FFF2-40B4-BE49-F238E27FC236}">
                  <a16:creationId xmlns:a16="http://schemas.microsoft.com/office/drawing/2014/main" id="{C8DBD9F1-3BBD-B444-B245-EB01A2F595D7}"/>
                </a:ext>
              </a:extLst>
            </p:cNvPr>
            <p:cNvSpPr/>
            <p:nvPr/>
          </p:nvSpPr>
          <p:spPr>
            <a:xfrm>
              <a:off x="449020" y="2149496"/>
              <a:ext cx="3777863" cy="954107"/>
            </a:xfrm>
            <a:prstGeom prst="rect">
              <a:avLst/>
            </a:prstGeom>
          </p:spPr>
          <p:txBody>
            <a:bodyPr wrap="square">
              <a:spAutoFit/>
            </a:bodyPr>
            <a:lstStyle/>
            <a:p>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3804959" y="2026125"/>
              <a:ext cx="1155046" cy="944878"/>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3988105" y="4677929"/>
            <a:ext cx="4408294" cy="1547983"/>
            <a:chOff x="2982244" y="4981866"/>
            <a:chExt cx="4408294" cy="1547983"/>
          </a:xfrm>
        </p:grpSpPr>
        <p:sp>
          <p:nvSpPr>
            <p:cNvPr id="54" name="Content Placeholder 2">
              <a:extLst>
                <a:ext uri="{FF2B5EF4-FFF2-40B4-BE49-F238E27FC236}">
                  <a16:creationId xmlns:a16="http://schemas.microsoft.com/office/drawing/2014/main" id="{7BC92420-3172-2A41-B25A-71E1C7ABD961}"/>
                </a:ext>
              </a:extLst>
            </p:cNvPr>
            <p:cNvSpPr txBox="1">
              <a:spLocks/>
            </p:cNvSpPr>
            <p:nvPr/>
          </p:nvSpPr>
          <p:spPr>
            <a:xfrm>
              <a:off x="2982244" y="5873092"/>
              <a:ext cx="4408294" cy="65675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Relevant meteorological parameters</a:t>
              </a:r>
            </a:p>
          </p:txBody>
        </p:sp>
        <p:sp>
          <p:nvSpPr>
            <p:cNvPr id="55" name="Rectangle 54">
              <a:extLst>
                <a:ext uri="{FF2B5EF4-FFF2-40B4-BE49-F238E27FC236}">
                  <a16:creationId xmlns:a16="http://schemas.microsoft.com/office/drawing/2014/main" id="{B6A40E17-543C-9D44-B9D2-7EA0A7CBB391}"/>
                </a:ext>
              </a:extLst>
            </p:cNvPr>
            <p:cNvSpPr/>
            <p:nvPr/>
          </p:nvSpPr>
          <p:spPr>
            <a:xfrm>
              <a:off x="3000128" y="5421185"/>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4511895" y="4981866"/>
              <a:ext cx="1501007" cy="836654"/>
              <a:chOff x="5816600" y="4932371"/>
              <a:chExt cx="1501007" cy="836654"/>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5816600" y="5112241"/>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6605325" y="4932371"/>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Content Placeholder 2">
            <a:extLst>
              <a:ext uri="{FF2B5EF4-FFF2-40B4-BE49-F238E27FC236}">
                <a16:creationId xmlns:a16="http://schemas.microsoft.com/office/drawing/2014/main" id="{6E71BBA9-54FD-D749-B632-B1EE9FD80F9E}"/>
              </a:ext>
            </a:extLst>
          </p:cNvPr>
          <p:cNvSpPr>
            <a:spLocks noGrp="1"/>
          </p:cNvSpPr>
          <p:nvPr>
            <p:ph idx="1"/>
          </p:nvPr>
        </p:nvSpPr>
        <p:spPr>
          <a:xfrm>
            <a:off x="6455195" y="2639080"/>
            <a:ext cx="4589432" cy="2319835"/>
          </a:xfrm>
          <a:ln>
            <a:solidFill>
              <a:srgbClr val="E94C00"/>
            </a:solidFill>
          </a:ln>
        </p:spPr>
        <p:txBody>
          <a:bodyPr anchor="ctr"/>
          <a:lstStyle/>
          <a:p>
            <a:r>
              <a:rPr lang="en-US" sz="3000" dirty="0">
                <a:latin typeface="DaunPenh" pitchFamily="2" charset="0"/>
                <a:cs typeface="DaunPenh" pitchFamily="2" charset="0"/>
              </a:rPr>
              <a:t>What is multi-objective optimization?</a:t>
            </a:r>
          </a:p>
          <a:p>
            <a:r>
              <a:rPr lang="en-US" sz="3000" dirty="0">
                <a:latin typeface="DaunPenh" pitchFamily="2" charset="0"/>
                <a:cs typeface="DaunPenh" pitchFamily="2" charset="0"/>
              </a:rPr>
              <a:t>What are Evolutionary Algorithms? </a:t>
            </a:r>
          </a:p>
          <a:p>
            <a:r>
              <a:rPr lang="en-US" sz="3000" dirty="0">
                <a:latin typeface="DaunPenh" pitchFamily="2" charset="0"/>
                <a:cs typeface="DaunPenh" pitchFamily="2" charset="0"/>
              </a:rPr>
              <a:t>What is the Borg Framework?</a:t>
            </a:r>
          </a:p>
        </p:txBody>
      </p:sp>
    </p:spTree>
    <p:extLst>
      <p:ext uri="{BB962C8B-B14F-4D97-AF65-F5344CB8AC3E}">
        <p14:creationId xmlns:p14="http://schemas.microsoft.com/office/powerpoint/2010/main" val="282543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597547" y="301169"/>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247948" y="1609136"/>
            <a:ext cx="8585156" cy="2862322"/>
          </a:xfrm>
          <a:prstGeom prst="rect">
            <a:avLst/>
          </a:prstGeom>
        </p:spPr>
        <p:txBody>
          <a:bodyPr wrap="square">
            <a:spAutoFit/>
          </a:bodyPr>
          <a:lstStyle/>
          <a:p>
            <a:pPr marL="457200" indent="-457200">
              <a:buFont typeface="Arial" panose="020B0604020202020204" pitchFamily="34" charset="0"/>
              <a:buChar char="•"/>
            </a:pPr>
            <a:r>
              <a:rPr lang="en-US" sz="3000" dirty="0">
                <a:latin typeface="DaunPenh" pitchFamily="2" charset="0"/>
                <a:cs typeface="DaunPenh" pitchFamily="2" charset="0"/>
              </a:rPr>
              <a:t>Types: box models, Gaussian plume models, </a:t>
            </a:r>
            <a:r>
              <a:rPr lang="en-US" sz="3000" dirty="0" err="1">
                <a:latin typeface="DaunPenh" pitchFamily="2" charset="0"/>
                <a:cs typeface="DaunPenh" pitchFamily="2" charset="0"/>
              </a:rPr>
              <a:t>Lagrangian</a:t>
            </a:r>
            <a:r>
              <a:rPr lang="en-US" sz="3000" dirty="0">
                <a:latin typeface="DaunPenh" pitchFamily="2" charset="0"/>
                <a:cs typeface="DaunPenh" pitchFamily="2" charset="0"/>
              </a:rPr>
              <a:t> models, Eulerian dispersion models, Dense gas models </a:t>
            </a:r>
          </a:p>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4"/>
          <a:stretch>
            <a:fillRect/>
          </a:stretch>
        </p:blipFill>
        <p:spPr>
          <a:xfrm>
            <a:off x="6492332" y="82855"/>
            <a:ext cx="5559861" cy="3557430"/>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CFB3677-3B56-4E4B-A6E2-85020D3669D6}"/>
                  </a:ext>
                </a:extLst>
              </p:cNvPr>
              <p:cNvSpPr/>
              <p:nvPr/>
            </p:nvSpPr>
            <p:spPr>
              <a:xfrm>
                <a:off x="422872" y="4819605"/>
                <a:ext cx="11625511" cy="1849865"/>
              </a:xfrm>
              <a:prstGeom prst="rect">
                <a:avLst/>
              </a:prstGeom>
            </p:spPr>
            <p:txBody>
              <a:bodyPr wrap="square">
                <a:spAutoFit/>
              </a:bodyPr>
              <a:lstStyle/>
              <a:p>
                <a:r>
                  <a:rPr lang="en-US" sz="2800" dirty="0">
                    <a:latin typeface="DaunPenh" pitchFamily="2" charset="0"/>
                    <a:cs typeface="DaunPenh" pitchFamily="2" charset="0"/>
                  </a:rPr>
                  <a:t>Q [kg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release rate from the stack, H [m] = effective height (actual stack height h + plume rise </a:t>
                </a:r>
                <a:r>
                  <a:rPr lang="en-US" sz="2800" dirty="0">
                    <a:latin typeface="DaunPenh" pitchFamily="2" charset="0"/>
                    <a:cs typeface="DaunPenh" pitchFamily="2" charset="0"/>
                    <a:sym typeface="Symbol" pitchFamily="2" charset="2"/>
                  </a:rPr>
                  <a:t></a:t>
                </a:r>
                <a:r>
                  <a:rPr lang="en-US" sz="2800" dirty="0">
                    <a:latin typeface="DaunPenh" pitchFamily="2" charset="0"/>
                    <a:cs typeface="DaunPenh" pitchFamily="2" charset="0"/>
                  </a:rPr>
                  <a:t>h)</a:t>
                </a:r>
              </a:p>
              <a:p>
                <a:r>
                  <a:rPr lang="en-US" sz="2800" dirty="0">
                    <a:latin typeface="DaunPenh" pitchFamily="2" charset="0"/>
                    <a:cs typeface="DaunPenh" pitchFamily="2" charset="0"/>
                  </a:rPr>
                  <a:t>x, y and z [m] = downwind, crosswind and vertical distances, </a:t>
                </a:r>
                <a14:m>
                  <m:oMath xmlns:m="http://schemas.openxmlformats.org/officeDocument/2006/math">
                    <m:acc>
                      <m:accPr>
                        <m:chr m:val="̅"/>
                        <m:ctrlPr>
                          <a:rPr lang="en-US" sz="2800" i="1">
                            <a:latin typeface="Cambria Math" panose="02040503050406030204" pitchFamily="18" charset="0"/>
                            <a:cs typeface="DaunPenh" pitchFamily="2" charset="0"/>
                          </a:rPr>
                        </m:ctrlPr>
                      </m:accPr>
                      <m:e>
                        <m:r>
                          <a:rPr lang="en-US" sz="2800">
                            <a:latin typeface="Cambria Math" panose="02040503050406030204" pitchFamily="18" charset="0"/>
                            <a:cs typeface="DaunPenh" pitchFamily="2" charset="0"/>
                          </a:rPr>
                          <m:t>𝑢</m:t>
                        </m:r>
                      </m:e>
                    </m:acc>
                  </m:oMath>
                </a14:m>
                <a:r>
                  <a:rPr lang="en-US" sz="2800" dirty="0">
                    <a:latin typeface="DaunPenh" pitchFamily="2" charset="0"/>
                    <a:cs typeface="DaunPenh" pitchFamily="2" charset="0"/>
                  </a:rPr>
                  <a:t> [m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mean wind speed, </a:t>
                </a:r>
              </a:p>
              <a:p>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𝑦</m:t>
                        </m:r>
                      </m:sub>
                    </m:sSub>
                  </m:oMath>
                </a14:m>
                <a:r>
                  <a:rPr lang="en-US" sz="2800" dirty="0">
                    <a:latin typeface="DaunPenh" pitchFamily="2" charset="0"/>
                    <a:cs typeface="DaunPenh" pitchFamily="2" charset="0"/>
                  </a:rPr>
                  <a:t> and </a:t>
                </a:r>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𝑧</m:t>
                        </m:r>
                      </m:sub>
                    </m:sSub>
                  </m:oMath>
                </a14:m>
                <a:r>
                  <a:rPr lang="en-US" sz="2800" dirty="0">
                    <a:latin typeface="DaunPenh" pitchFamily="2" charset="0"/>
                    <a:cs typeface="DaunPenh" pitchFamily="2" charset="0"/>
                  </a:rPr>
                  <a:t> [m] = represent the standard deviation of the Gaussian concentration distribution</a:t>
                </a:r>
              </a:p>
              <a:p>
                <a:endParaRPr lang="en-US" sz="2800" dirty="0">
                  <a:latin typeface="DaunPenh" pitchFamily="2" charset="0"/>
                  <a:cs typeface="DaunPenh" pitchFamily="2" charset="0"/>
                </a:endParaRPr>
              </a:p>
            </p:txBody>
          </p:sp>
        </mc:Choice>
        <mc:Fallback xmlns="">
          <p:sp>
            <p:nvSpPr>
              <p:cNvPr id="14" name="Rectangle 13">
                <a:extLst>
                  <a:ext uri="{FF2B5EF4-FFF2-40B4-BE49-F238E27FC236}">
                    <a16:creationId xmlns:a16="http://schemas.microsoft.com/office/drawing/2014/main" id="{1CFB3677-3B56-4E4B-A6E2-85020D3669D6}"/>
                  </a:ext>
                </a:extLst>
              </p:cNvPr>
              <p:cNvSpPr>
                <a:spLocks noRot="1" noChangeAspect="1" noMove="1" noResize="1" noEditPoints="1" noAdjustHandles="1" noChangeArrowheads="1" noChangeShapeType="1" noTextEdit="1"/>
              </p:cNvSpPr>
              <p:nvPr/>
            </p:nvSpPr>
            <p:spPr>
              <a:xfrm>
                <a:off x="422872" y="4819605"/>
                <a:ext cx="11625511" cy="1849865"/>
              </a:xfrm>
              <a:prstGeom prst="rect">
                <a:avLst/>
              </a:prstGeom>
              <a:blipFill>
                <a:blip r:embed="rId5"/>
                <a:stretch>
                  <a:fillRect l="-981" t="-7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2150364" y="3735551"/>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2150364" y="3735551"/>
                <a:ext cx="7891272" cy="73590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model 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417576" y="1738814"/>
            <a:ext cx="647899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p>
          <a:p>
            <a:pPr>
              <a:lnSpc>
                <a:spcPct val="100000"/>
              </a:lnSpc>
            </a:pPr>
            <a:r>
              <a:rPr lang="en-US" altLang="en-US" sz="3000" dirty="0">
                <a:latin typeface="DaunPenh" pitchFamily="2" charset="0"/>
                <a:cs typeface="DaunPenh" pitchFamily="2" charset="0"/>
              </a:rPr>
              <a:t>The wind velocity is constant and aligned with the positive x-axis.</a:t>
            </a:r>
          </a:p>
          <a:p>
            <a:pPr>
              <a:lnSpc>
                <a:spcPct val="100000"/>
              </a:lnSpc>
            </a:pPr>
            <a:r>
              <a:rPr lang="en-US" altLang="en-US" sz="3000" dirty="0">
                <a:latin typeface="DaunPenh" pitchFamily="2" charset="0"/>
                <a:cs typeface="DaunPenh" pitchFamily="2" charset="0"/>
              </a:rPr>
              <a:t>Variations in topography are negligible so that the ground surface can be taken as the plane z=0.</a:t>
            </a:r>
          </a:p>
          <a:p>
            <a:pPr>
              <a:lnSpc>
                <a:spcPct val="100000"/>
              </a:lnSpc>
            </a:pPr>
            <a:r>
              <a:rPr lang="en-US" altLang="en-US" sz="3000" dirty="0">
                <a:latin typeface="DaunPenh" pitchFamily="2" charset="0"/>
                <a:cs typeface="DaunPenh" pitchFamily="2" charset="0"/>
              </a:rPr>
              <a:t>The pollutant does not penetrate the ground.</a:t>
            </a: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p>
          <a:p>
            <a:pPr>
              <a:lnSpc>
                <a:spcPct val="100000"/>
              </a:lnSpc>
            </a:pPr>
            <a:r>
              <a:rPr lang="en-US" altLang="en-US" sz="3000" dirty="0">
                <a:latin typeface="DaunPenh" pitchFamily="2" charset="0"/>
                <a:cs typeface="DaunPenh" pitchFamily="2" charset="0"/>
              </a:rPr>
              <a:t>Background pollution is negligible </a:t>
            </a: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8" name="Group 17">
            <a:extLst>
              <a:ext uri="{FF2B5EF4-FFF2-40B4-BE49-F238E27FC236}">
                <a16:creationId xmlns:a16="http://schemas.microsoft.com/office/drawing/2014/main" id="{155A8824-38E8-7E46-B494-F7FE4984E066}"/>
              </a:ext>
            </a:extLst>
          </p:cNvPr>
          <p:cNvGrpSpPr/>
          <p:nvPr/>
        </p:nvGrpSpPr>
        <p:grpSpPr>
          <a:xfrm>
            <a:off x="7131820" y="2265698"/>
            <a:ext cx="4642604" cy="2907566"/>
            <a:chOff x="7131820" y="2265698"/>
            <a:chExt cx="4642604" cy="2907566"/>
          </a:xfrm>
        </p:grpSpPr>
        <p:pic>
          <p:nvPicPr>
            <p:cNvPr id="6" name="Picture 5">
              <a:extLst>
                <a:ext uri="{FF2B5EF4-FFF2-40B4-BE49-F238E27FC236}">
                  <a16:creationId xmlns:a16="http://schemas.microsoft.com/office/drawing/2014/main" id="{5EC226C2-152C-BE43-8CED-D6564B4D21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11859F-2299-3742-B507-39FD34B34189}"/>
                    </a:ext>
                  </a:extLst>
                </p:cNvPr>
                <p:cNvSpPr/>
                <p:nvPr/>
              </p:nvSpPr>
              <p:spPr>
                <a:xfrm>
                  <a:off x="7397030" y="2353383"/>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6" name="Rectangle 15">
                  <a:extLst>
                    <a:ext uri="{FF2B5EF4-FFF2-40B4-BE49-F238E27FC236}">
                      <a16:creationId xmlns:a16="http://schemas.microsoft.com/office/drawing/2014/main" id="{F411859F-2299-3742-B507-39FD34B34189}"/>
                    </a:ext>
                  </a:extLst>
                </p:cNvPr>
                <p:cNvSpPr>
                  <a:spLocks noRot="1" noChangeAspect="1" noMove="1" noResize="1" noEditPoints="1" noAdjustHandles="1" noChangeArrowheads="1" noChangeShapeType="1" noTextEdit="1"/>
                </p:cNvSpPr>
                <p:nvPr/>
              </p:nvSpPr>
              <p:spPr>
                <a:xfrm>
                  <a:off x="7397030" y="2353383"/>
                  <a:ext cx="266420" cy="574837"/>
                </a:xfrm>
                <a:prstGeom prst="rect">
                  <a:avLst/>
                </a:prstGeom>
                <a:blipFill>
                  <a:blip r:embed="rId4"/>
                  <a:stretch>
                    <a:fillRect r="-472727"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244591-A53B-E247-86CE-7A66A3EA0660}"/>
                    </a:ext>
                  </a:extLst>
                </p:cNvPr>
                <p:cNvSpPr/>
                <p:nvPr/>
              </p:nvSpPr>
              <p:spPr>
                <a:xfrm>
                  <a:off x="9475461" y="226569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7" name="Rectangle 16">
                  <a:extLst>
                    <a:ext uri="{FF2B5EF4-FFF2-40B4-BE49-F238E27FC236}">
                      <a16:creationId xmlns:a16="http://schemas.microsoft.com/office/drawing/2014/main" id="{80244591-A53B-E247-86CE-7A66A3EA0660}"/>
                    </a:ext>
                  </a:extLst>
                </p:cNvPr>
                <p:cNvSpPr>
                  <a:spLocks noRot="1" noChangeAspect="1" noMove="1" noResize="1" noEditPoints="1" noAdjustHandles="1" noChangeArrowheads="1" noChangeShapeType="1" noTextEdit="1"/>
                </p:cNvSpPr>
                <p:nvPr/>
              </p:nvSpPr>
              <p:spPr>
                <a:xfrm>
                  <a:off x="9475461" y="2265698"/>
                  <a:ext cx="2298963" cy="750205"/>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6630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445009" y="1942183"/>
            <a:ext cx="5778083"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 creating tradeoffs between conflicting objectives, such as - error rate and cost.</a:t>
            </a:r>
            <a:endParaRPr lang="he-IL" sz="3000"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A Pareto frontier is the set of non-dominated solutions, being chosen as optimal, if no objective can be improved without harming at least one other objective. </a:t>
            </a:r>
          </a:p>
          <a:p>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14</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3F75F49-8EEC-4D43-892A-BD43052E26DE}"/>
                  </a:ext>
                </a:extLst>
              </p:cNvPr>
              <p:cNvSpPr/>
              <p:nvPr/>
            </p:nvSpPr>
            <p:spPr>
              <a:xfrm>
                <a:off x="704922" y="3645111"/>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704922" y="3645111"/>
                <a:ext cx="5502532" cy="411395"/>
              </a:xfrm>
              <a:prstGeom prst="rect">
                <a:avLst/>
              </a:prstGeom>
              <a:blipFill>
                <a:blip r:embed="rId4"/>
                <a:stretch>
                  <a:fillRect r="-230" b="-1212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15</a:t>
            </a:fld>
            <a:endParaRPr lang="en-US" dirty="0"/>
          </a:p>
        </p:txBody>
      </p:sp>
    </p:spTree>
    <p:extLst>
      <p:ext uri="{BB962C8B-B14F-4D97-AF65-F5344CB8AC3E}">
        <p14:creationId xmlns:p14="http://schemas.microsoft.com/office/powerpoint/2010/main" val="16355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22" name="Group 21">
            <a:extLst>
              <a:ext uri="{FF2B5EF4-FFF2-40B4-BE49-F238E27FC236}">
                <a16:creationId xmlns:a16="http://schemas.microsoft.com/office/drawing/2014/main" id="{A9D0102F-1AA4-A947-B96E-C7080F4AEA2F}"/>
              </a:ext>
            </a:extLst>
          </p:cNvPr>
          <p:cNvGrpSpPr/>
          <p:nvPr/>
        </p:nvGrpSpPr>
        <p:grpSpPr>
          <a:xfrm>
            <a:off x="9433560" y="6293521"/>
            <a:ext cx="2432304" cy="523220"/>
            <a:chOff x="219456" y="6382512"/>
            <a:chExt cx="2432304" cy="523220"/>
          </a:xfrm>
        </p:grpSpPr>
        <p:cxnSp>
          <p:nvCxnSpPr>
            <p:cNvPr id="23" name="Straight Connector 22">
              <a:extLst>
                <a:ext uri="{FF2B5EF4-FFF2-40B4-BE49-F238E27FC236}">
                  <a16:creationId xmlns:a16="http://schemas.microsoft.com/office/drawing/2014/main" id="{3305184A-AE24-2947-970B-CB35E59CFEBD}"/>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356E3CE-68D5-F94B-8D58-CB33DD11C6E0}"/>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9932" y="1593574"/>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r>
              <a:rPr lang="en-US" sz="3000" dirty="0">
                <a:latin typeface="DaunPenh" pitchFamily="2" charset="0"/>
                <a:cs typeface="DaunPenh" pitchFamily="2" charset="0"/>
              </a:rPr>
              <a:t>Classified as a hyper-heuristic global multi-objective search tool </a:t>
            </a:r>
          </a:p>
          <a:p>
            <a:pPr marL="457200" indent="-457200" algn="just"/>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spTree>
    <p:extLst>
      <p:ext uri="{BB962C8B-B14F-4D97-AF65-F5344CB8AC3E}">
        <p14:creationId xmlns:p14="http://schemas.microsoft.com/office/powerpoint/2010/main" val="180918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r>
                  <a:rPr lang="he-IL" sz="3000" dirty="0">
                    <a:latin typeface="DaunPenh" pitchFamily="2" charset="0"/>
                    <a:cs typeface="DaunPenh" pitchFamily="2" charset="0"/>
                  </a:rPr>
                  <a:t> </a:t>
                </a:r>
                <a:r>
                  <a:rPr lang="en-US" sz="3000" dirty="0">
                    <a:latin typeface="DaunPenh" pitchFamily="2" charset="0"/>
                    <a:cs typeface="DaunPenh" pitchFamily="2" charset="0"/>
                  </a:rPr>
                  <a:t> (the industrial area and its surroundings) where we wish to place our network of sensors at. </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Each source,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for a specific time 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 Each sensor, </a:t>
                </a:r>
                <a14:m>
                  <m:oMath xmlns:m="http://schemas.openxmlformats.org/officeDocument/2006/math">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records a pollution level of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14:m>
                  <m:oMath xmlns:m="http://schemas.openxmlformats.org/officeDocument/2006/math">
                    <m:r>
                      <a:rPr lang="en-US" sz="2000">
                        <a:latin typeface="Cambria Math" panose="02040503050406030204" pitchFamily="18" charset="0"/>
                        <a:cs typeface="DaunPenh" pitchFamily="2" charset="0"/>
                      </a:rPr>
                      <m:t>[</m:t>
                    </m:r>
                    <m:r>
                      <m:rPr>
                        <m:sty m:val="p"/>
                      </m:rPr>
                      <a:rPr lang="en-US" sz="2000">
                        <a:latin typeface="Cambria Math" panose="02040503050406030204" pitchFamily="18" charset="0"/>
                        <a:cs typeface="DaunPenh" pitchFamily="2" charset="0"/>
                      </a:rPr>
                      <m:t>μ</m:t>
                    </m:r>
                    <m:r>
                      <m:rPr>
                        <m:sty m:val="p"/>
                      </m:rPr>
                      <a:rPr lang="en-US" sz="2000">
                        <a:latin typeface="Cambria Math" panose="02040503050406030204" pitchFamily="18" charset="0"/>
                        <a:cs typeface="DaunPenh" pitchFamily="2" charset="0"/>
                      </a:rPr>
                      <m:t>g</m:t>
                    </m:r>
                    <m:r>
                      <a:rPr lang="en-US" sz="2000">
                        <a:latin typeface="Cambria Math" panose="02040503050406030204" pitchFamily="18" charset="0"/>
                        <a:cs typeface="DaunPenh" pitchFamily="2" charset="0"/>
                      </a:rPr>
                      <m:t> </m:t>
                    </m:r>
                    <m:sSup>
                      <m:sSupPr>
                        <m:ctrlPr>
                          <a:rPr lang="en-US" sz="2000" i="1">
                            <a:latin typeface="Cambria Math" panose="02040503050406030204" pitchFamily="18" charset="0"/>
                            <a:cs typeface="DaunPenh" pitchFamily="2" charset="0"/>
                          </a:rPr>
                        </m:ctrlPr>
                      </m:sSupPr>
                      <m:e>
                        <m:r>
                          <m:rPr>
                            <m:sty m:val="p"/>
                          </m:rPr>
                          <a:rPr lang="en-US" sz="2000">
                            <a:latin typeface="Cambria Math" panose="02040503050406030204" pitchFamily="18" charset="0"/>
                            <a:cs typeface="DaunPenh" pitchFamily="2" charset="0"/>
                          </a:rPr>
                          <m:t>m</m:t>
                        </m:r>
                      </m:e>
                      <m:sup>
                        <m:r>
                          <a:rPr lang="en-US" sz="2000">
                            <a:latin typeface="Cambria Math" panose="02040503050406030204" pitchFamily="18" charset="0"/>
                            <a:cs typeface="DaunPenh" pitchFamily="2" charset="0"/>
                          </a:rPr>
                          <m:t>−3</m:t>
                        </m:r>
                      </m:sup>
                    </m:sSup>
                    <m:r>
                      <a:rPr lang="en-US" sz="2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1206" t="-1170" r="-1206" b="-690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Main goal: finding an optimal deployment (number and locations) of a set of sensors </a:t>
                </a: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considering a set of potential positions in the region of interest, so a possible increase in industrial gas emissions is more likely to be detected and the source-term estimation problem is more likely to be resolved. </a:t>
                </a:r>
              </a:p>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3801" r="-1291" b="-7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000" b="1" dirty="0">
                    <a:latin typeface="DaunPenh" pitchFamily="2" charset="0"/>
                    <a:cs typeface="DaunPenh" pitchFamily="2" charset="0"/>
                  </a:rPr>
                  <a:t>The basic model: </a:t>
                </a:r>
                <a:r>
                  <a:rPr lang="en-US" sz="3200" dirty="0">
                    <a:latin typeface="DaunPenh" pitchFamily="2" charset="0"/>
                    <a:cs typeface="DaunPenh" pitchFamily="2" charset="0"/>
                  </a:rPr>
                  <a:t>Each combination (WS, WD, SC) is assumed to have a probability of </a:t>
                </a:r>
                <a14:m>
                  <m:oMath xmlns:m="http://schemas.openxmlformats.org/officeDocument/2006/math">
                    <m:r>
                      <a:rPr lang="en-US" sz="2400">
                        <a:latin typeface="Cambria Math" panose="02040503050406030204" pitchFamily="18" charset="0"/>
                        <a:cs typeface="DaunPenh" pitchFamily="2" charset="0"/>
                      </a:rPr>
                      <m:t>𝑝</m:t>
                    </m:r>
                  </m:oMath>
                </a14:m>
                <a:r>
                  <a:rPr lang="en-US" sz="3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2400" i="1">
                            <a:latin typeface="Cambria Math" panose="02040503050406030204" pitchFamily="18" charset="0"/>
                            <a:cs typeface="DaunPenh" pitchFamily="2" charset="0"/>
                          </a:rPr>
                        </m:ctrlPr>
                      </m:naryPr>
                      <m:sub/>
                      <m:sup/>
                      <m:e>
                        <m:r>
                          <a:rPr lang="en-US" sz="2400">
                            <a:latin typeface="Cambria Math" panose="02040503050406030204" pitchFamily="18" charset="0"/>
                            <a:cs typeface="DaunPenh" pitchFamily="2" charset="0"/>
                          </a:rPr>
                          <m:t>𝑝</m:t>
                        </m:r>
                        <m:r>
                          <a:rPr lang="en-US" sz="2400">
                            <a:latin typeface="Cambria Math" panose="02040503050406030204" pitchFamily="18" charset="0"/>
                            <a:cs typeface="DaunPenh" pitchFamily="2" charset="0"/>
                          </a:rPr>
                          <m:t>=1</m:t>
                        </m:r>
                      </m:e>
                    </m:nary>
                  </m:oMath>
                </a14:m>
                <a:r>
                  <a:rPr lang="en-US" sz="3200" dirty="0">
                    <a:latin typeface="DaunPenh" pitchFamily="2" charset="0"/>
                    <a:cs typeface="DaunPenh" pitchFamily="2" charset="0"/>
                  </a:rPr>
                  <a:t>. The Gaussian plume model is applied with all meteorological combinations, to obtain steady state solutions of pollution concentration maps. Each concentration map is given a weight according to the meteorological frequencies derived.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371" t="-292" r="-343" b="-438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B219356-9E3E-9A47-80CE-7C628BCD632B}"/>
              </a:ext>
            </a:extLst>
          </p:cNvPr>
          <p:cNvGrpSpPr/>
          <p:nvPr/>
        </p:nvGrpSpPr>
        <p:grpSpPr>
          <a:xfrm>
            <a:off x="6022647" y="2341972"/>
            <a:ext cx="6169353" cy="1659322"/>
            <a:chOff x="6096000" y="3688364"/>
            <a:chExt cx="6169353" cy="1659322"/>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2099966-BB26-654E-8C83-5F00B896C813}"/>
                    </a:ext>
                  </a:extLst>
                </p:cNvPr>
                <p:cNvSpPr/>
                <p:nvPr/>
              </p:nvSpPr>
              <p:spPr>
                <a:xfrm>
                  <a:off x="6436963" y="4739058"/>
                  <a:ext cx="5828390" cy="608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Ψ</m:t>
                            </m:r>
                          </m:e>
                          <m:sub>
                            <m:r>
                              <m:rPr>
                                <m:sty m:val="p"/>
                              </m:rPr>
                              <a:rPr lang="en-US" sz="2000" i="0">
                                <a:latin typeface="Cambria Math" panose="02040503050406030204" pitchFamily="18" charset="0"/>
                              </a:rPr>
                              <m:t>percentile</m:t>
                            </m:r>
                            <m:r>
                              <m:rPr>
                                <m:lit/>
                              </m:rPr>
                              <a:rPr lang="en-US" sz="2000" i="0">
                                <a:latin typeface="Cambria Math" panose="02040503050406030204" pitchFamily="18" charset="0"/>
                              </a:rPr>
                              <m:t>_</m:t>
                            </m:r>
                            <m:r>
                              <m:rPr>
                                <m:sty m:val="p"/>
                              </m:rPr>
                              <a:rPr lang="en-US" sz="2000" i="0">
                                <a:latin typeface="Cambria Math" panose="02040503050406030204" pitchFamily="18" charset="0"/>
                              </a:rPr>
                              <m:t>PED</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max</m:t>
                                    </m:r>
                                  </m:e>
                                </m:d>
                              </m:fName>
                              <m:e>
                                <m:d>
                                  <m:dPr>
                                    <m:begChr m:val=""/>
                                    <m:endChr m:val="}"/>
                                    <m:ctrlPr>
                                      <a:rPr lang="en-US" sz="2000" i="1" smtClean="0">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x</m:t>
                                        </m:r>
                                      </m:e>
                                      <m:sup>
                                        <m:r>
                                          <m:rPr>
                                            <m:sty m:val="p"/>
                                          </m:rPr>
                                          <a:rPr lang="en-US" sz="2000" i="0">
                                            <a:latin typeface="Cambria Math" panose="02040503050406030204" pitchFamily="18" charset="0"/>
                                          </a:rPr>
                                          <m:t>th</m:t>
                                        </m:r>
                                      </m:sup>
                                    </m:sSup>
                                    <m:r>
                                      <a:rPr lang="en-US" sz="2000" i="0">
                                        <a:latin typeface="Cambria Math" panose="02040503050406030204" pitchFamily="18" charset="0"/>
                                      </a:rPr>
                                      <m:t> </m:t>
                                    </m:r>
                                    <m:r>
                                      <m:rPr>
                                        <m:sty m:val="p"/>
                                      </m:rPr>
                                      <a:rPr lang="en-US" sz="2000" i="0">
                                        <a:latin typeface="Cambria Math" panose="02040503050406030204" pitchFamily="18" charset="0"/>
                                      </a:rPr>
                                      <m:t>percentile</m:t>
                                    </m:r>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PED</m:t>
                                        </m:r>
                                      </m:e>
                                      <m:sub>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S</m:t>
                                                </m:r>
                                              </m:e>
                                            </m:d>
                                          </m:e>
                                          <m:sup>
                                            <m:r>
                                              <a:rPr lang="en-US" sz="2000" i="0">
                                                <a:latin typeface="Cambria Math" panose="02040503050406030204" pitchFamily="18" charset="0"/>
                                              </a:rPr>
                                              <m:t>′</m:t>
                                            </m:r>
                                          </m:sup>
                                        </m:sSup>
                                        <m:r>
                                          <a:rPr lang="en-US" sz="2000" i="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S</m:t>
                                                </m:r>
                                              </m:e>
                                              <m:sup>
                                                <m:r>
                                                  <a:rPr lang="en-US" sz="2000" i="0">
                                                    <a:latin typeface="Cambria Math" panose="02040503050406030204" pitchFamily="18" charset="0"/>
                                                  </a:rPr>
                                                  <m:t>′′</m:t>
                                                </m:r>
                                              </m:sup>
                                            </m:sSup>
                                          </m:e>
                                        </m:d>
                                      </m:sub>
                                    </m:sSub>
                                    <m:r>
                                      <a:rPr lang="en-US" sz="2000" i="0">
                                        <a:latin typeface="Cambria Math" panose="02040503050406030204" pitchFamily="18" charset="0"/>
                                      </a:rPr>
                                      <m:t>)</m:t>
                                    </m:r>
                                  </m:e>
                                </m:d>
                              </m:e>
                            </m:func>
                          </m:e>
                          <m:sub>
                            <m:r>
                              <a:rPr lang="en-US" sz="2000" i="0">
                                <a:latin typeface="Cambria Math" panose="02040503050406030204" pitchFamily="18" charset="0"/>
                              </a:rPr>
                              <m:t> </m:t>
                            </m:r>
                          </m:sub>
                        </m:sSub>
                      </m:oMath>
                    </m:oMathPara>
                  </a14:m>
                  <a:endParaRPr lang="en-US" dirty="0"/>
                </a:p>
              </p:txBody>
            </p:sp>
          </mc:Choice>
          <mc:Fallback xmlns="">
            <p:sp>
              <p:nvSpPr>
                <p:cNvPr id="8" name="Rectangle 7">
                  <a:extLst>
                    <a:ext uri="{FF2B5EF4-FFF2-40B4-BE49-F238E27FC236}">
                      <a16:creationId xmlns:a16="http://schemas.microsoft.com/office/drawing/2014/main" id="{72099966-BB26-654E-8C83-5F00B896C813}"/>
                    </a:ext>
                  </a:extLst>
                </p:cNvPr>
                <p:cNvSpPr>
                  <a:spLocks noRot="1" noChangeAspect="1" noMove="1" noResize="1" noEditPoints="1" noAdjustHandles="1" noChangeArrowheads="1" noChangeShapeType="1" noTextEdit="1"/>
                </p:cNvSpPr>
                <p:nvPr/>
              </p:nvSpPr>
              <p:spPr>
                <a:xfrm>
                  <a:off x="6436963" y="4739058"/>
                  <a:ext cx="5828390" cy="608628"/>
                </a:xfrm>
                <a:prstGeom prst="rect">
                  <a:avLst/>
                </a:prstGeom>
                <a:blipFill>
                  <a:blip r:embed="rId4"/>
                  <a:stretch>
                    <a:fillRect t="-153061" r="-9130" b="-2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11C7AA8-9E6E-634F-931E-B762EAA2EBFD}"/>
                    </a:ext>
                  </a:extLst>
                </p:cNvPr>
                <p:cNvSpPr/>
                <p:nvPr/>
              </p:nvSpPr>
              <p:spPr>
                <a:xfrm>
                  <a:off x="6436963" y="3688364"/>
                  <a:ext cx="5755037" cy="815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NCTP</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9" name="Rectangle 8">
                  <a:extLst>
                    <a:ext uri="{FF2B5EF4-FFF2-40B4-BE49-F238E27FC236}">
                      <a16:creationId xmlns:a16="http://schemas.microsoft.com/office/drawing/2014/main" id="{011C7AA8-9E6E-634F-931E-B762EAA2EBFD}"/>
                    </a:ext>
                  </a:extLst>
                </p:cNvPr>
                <p:cNvSpPr>
                  <a:spLocks noRot="1" noChangeAspect="1" noMove="1" noResize="1" noEditPoints="1" noAdjustHandles="1" noChangeArrowheads="1" noChangeShapeType="1" noTextEdit="1"/>
                </p:cNvSpPr>
                <p:nvPr/>
              </p:nvSpPr>
              <p:spPr>
                <a:xfrm>
                  <a:off x="6436963" y="3688364"/>
                  <a:ext cx="5755037" cy="815929"/>
                </a:xfrm>
                <a:prstGeom prst="rect">
                  <a:avLst/>
                </a:prstGeom>
                <a:blipFill>
                  <a:blip r:embed="rId5"/>
                  <a:stretch>
                    <a:fillRect t="-53030" b="-39394"/>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45E3EEEF-B5F9-AB47-9761-8666317CA53D}"/>
                </a:ext>
              </a:extLst>
            </p:cNvPr>
            <p:cNvCxnSpPr>
              <a:cxnSpLocks/>
            </p:cNvCxnSpPr>
            <p:nvPr/>
          </p:nvCxnSpPr>
          <p:spPr>
            <a:xfrm flipV="1">
              <a:off x="6096000" y="4251158"/>
              <a:ext cx="340963" cy="25975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55E315-40B3-1E44-9775-CC471A8F6C99}"/>
                </a:ext>
              </a:extLst>
            </p:cNvPr>
            <p:cNvCxnSpPr>
              <a:cxnSpLocks/>
            </p:cNvCxnSpPr>
            <p:nvPr/>
          </p:nvCxnSpPr>
          <p:spPr>
            <a:xfrm>
              <a:off x="6096000" y="4760768"/>
              <a:ext cx="340963" cy="28260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19</a:t>
            </a:fld>
            <a:endParaRPr lang="en-US"/>
          </a:p>
        </p:txBody>
      </p:sp>
    </p:spTree>
    <p:extLst>
      <p:ext uri="{BB962C8B-B14F-4D97-AF65-F5344CB8AC3E}">
        <p14:creationId xmlns:p14="http://schemas.microsoft.com/office/powerpoint/2010/main" val="308310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Introduction - </a:t>
            </a:r>
            <a:r>
              <a:rPr lang="en-US" sz="3600" dirty="0">
                <a:solidFill>
                  <a:srgbClr val="E94C00"/>
                </a:solidFill>
                <a:latin typeface="DaunPenh" pitchFamily="2" charset="0"/>
                <a:cs typeface="DaunPenh" pitchFamily="2" charset="0"/>
              </a:rPr>
              <a:t>air pollution monitoring (motivation), representation in time and in space, network deployment</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Research hypothesis and objectives</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Related work</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Methods – </a:t>
            </a:r>
            <a:r>
              <a:rPr lang="en-US" sz="3600" dirty="0">
                <a:solidFill>
                  <a:srgbClr val="E94C00"/>
                </a:solidFill>
                <a:latin typeface="DaunPenh" pitchFamily="2" charset="0"/>
                <a:cs typeface="DaunPenh" pitchFamily="2" charset="0"/>
              </a:rPr>
              <a:t>background (Meteorology, Evolutionary Algorithms, Borg), problem formulation</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Preliminary results </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Summary and research plan</a:t>
            </a: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endParaRPr lang="en-US" dirty="0"/>
          </a:p>
        </p:txBody>
      </p:sp>
    </p:spTree>
    <p:extLst>
      <p:ext uri="{BB962C8B-B14F-4D97-AF65-F5344CB8AC3E}">
        <p14:creationId xmlns:p14="http://schemas.microsoft.com/office/powerpoint/2010/main" val="12460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112078CE-CDEB-4541-8907-4CF6701D025C}"/>
              </a:ext>
            </a:extLst>
          </p:cNvPr>
          <p:cNvGrpSpPr/>
          <p:nvPr/>
        </p:nvGrpSpPr>
        <p:grpSpPr>
          <a:xfrm>
            <a:off x="569777" y="1471153"/>
            <a:ext cx="11296087" cy="4822368"/>
            <a:chOff x="-1405634" y="-171380"/>
            <a:chExt cx="11035021" cy="4686838"/>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8" y="-38409"/>
              <a:ext cx="5492539" cy="45538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 Box 17">
                  <a:extLst>
                    <a:ext uri="{FF2B5EF4-FFF2-40B4-BE49-F238E27FC236}">
                      <a16:creationId xmlns:a16="http://schemas.microsoft.com/office/drawing/2014/main" id="{448ABB2E-26E4-C94C-949E-5AE5C4AFF081}"/>
                    </a:ext>
                  </a:extLst>
                </p:cNvPr>
                <p:cNvSpPr txBox="1"/>
                <p:nvPr/>
              </p:nvSpPr>
              <p:spPr>
                <a:xfrm>
                  <a:off x="-1405634" y="-171380"/>
                  <a:ext cx="5398504" cy="30380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b="1" i="0" dirty="0">
                      <a:solidFill>
                        <a:srgbClr val="000000"/>
                      </a:solidFill>
                      <a:effectLst/>
                      <a:latin typeface="DaunPenh" pitchFamily="2" charset="0"/>
                      <a:ea typeface="Times New Roman" panose="02020603050405020304" pitchFamily="18" charset="0"/>
                      <a:cs typeface="DaunPenh" pitchFamily="2" charset="0"/>
                    </a:rPr>
                    <a:t>Si</a:t>
                  </a:r>
                  <a:r>
                    <a:rPr lang="en-US" sz="3000" b="1" dirty="0">
                      <a:solidFill>
                        <a:srgbClr val="000000"/>
                      </a:solidFill>
                      <a:latin typeface="DaunPenh" pitchFamily="2" charset="0"/>
                      <a:cs typeface="DaunPenh" pitchFamily="2" charset="0"/>
                    </a:rPr>
                    <a:t>mulated arena </a:t>
                  </a:r>
                  <a:r>
                    <a:rPr lang="en-US" sz="3000" dirty="0">
                      <a:solidFill>
                        <a:srgbClr val="000000"/>
                      </a:solidFill>
                      <a:latin typeface="DaunPenh" pitchFamily="2" charset="0"/>
                      <a:cs typeface="DaunPenh" pitchFamily="2" charset="0"/>
                    </a:rPr>
                    <a:t>- A 1000x1000 m flat area </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Showing: </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1. Sources (red dots) with their average emission rates [kg s</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-1</a:t>
                  </a:r>
                  <a:r>
                    <a:rPr lang="en-US" sz="3000" i="0" dirty="0">
                      <a:solidFill>
                        <a:srgbClr val="000000"/>
                      </a:solidFill>
                      <a:effectLst/>
                      <a:latin typeface="DaunPenh" pitchFamily="2" charset="0"/>
                      <a:ea typeface="Times New Roman" panose="02020603050405020304" pitchFamily="18" charset="0"/>
                      <a:cs typeface="DaunPenh" pitchFamily="2" charset="0"/>
                    </a:rPr>
                    <a:t>]</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2. Optional sensor locations (black crosses) </a:t>
                  </a:r>
                </a:p>
                <a:p>
                  <a:pPr algn="just">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3. </a:t>
                  </a:r>
                  <a:r>
                    <a:rPr lang="en-US" sz="3000" i="0" dirty="0">
                      <a:solidFill>
                        <a:srgbClr val="000000"/>
                      </a:solidFill>
                      <a:effectLst/>
                      <a:latin typeface="DaunPenh" pitchFamily="2" charset="0"/>
                      <a:ea typeface="Times New Roman" panose="02020603050405020304" pitchFamily="18" charset="0"/>
                      <a:cs typeface="DaunPenh" pitchFamily="2" charset="0"/>
                    </a:rPr>
                    <a:t>Steady-state concentrations </a:t>
                  </a:r>
                  <a:r>
                    <a:rPr lang="en-US" sz="2000" i="0" dirty="0">
                      <a:solidFill>
                        <a:srgbClr val="000000"/>
                      </a:solidFill>
                      <a:effectLst/>
                      <a:latin typeface="DaunPenh" pitchFamily="2" charset="0"/>
                      <a:ea typeface="Times New Roman" panose="02020603050405020304" pitchFamily="18" charset="0"/>
                      <a:cs typeface="DaunPenh" pitchFamily="2" charset="0"/>
                    </a:rPr>
                    <a:t>[</a:t>
                  </a:r>
                  <a14:m>
                    <m:oMath xmlns:m="http://schemas.openxmlformats.org/officeDocument/2006/math">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𝜇</m:t>
                      </m:r>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𝑔</m:t>
                      </m:r>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 </m:t>
                      </m:r>
                      <m:sSup>
                        <m:sSupPr>
                          <m:ctrlP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pPr>
                        <m:e>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m:t>
                          </m:r>
                        </m:e>
                        <m:sup>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−3</m:t>
                          </m:r>
                        </m:sup>
                      </m:sSup>
                    </m:oMath>
                  </a14:m>
                  <a:r>
                    <a:rPr lang="en-US" sz="2000" i="0" dirty="0">
                      <a:solidFill>
                        <a:srgbClr val="000000"/>
                      </a:solidFill>
                      <a:effectLst/>
                      <a:latin typeface="DaunPenh" pitchFamily="2" charset="0"/>
                      <a:ea typeface="Times New Roman" panose="02020603050405020304" pitchFamily="18" charset="0"/>
                      <a:cs typeface="DaunPenh" pitchFamily="2" charset="0"/>
                    </a:rPr>
                    <a:t>]</a:t>
                  </a:r>
                  <a:r>
                    <a:rPr lang="en-US" sz="3000" i="0" dirty="0">
                      <a:solidFill>
                        <a:srgbClr val="000000"/>
                      </a:solidFill>
                      <a:effectLst/>
                      <a:latin typeface="DaunPenh" pitchFamily="2" charset="0"/>
                      <a:ea typeface="Times New Roman" panose="02020603050405020304" pitchFamily="18" charset="0"/>
                      <a:cs typeface="DaunPenh" pitchFamily="2" charset="0"/>
                    </a:rPr>
                    <a:t>, obtained by the Gaussian plume model for weather state of (WS, WD, SC) = (4 m s</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-1</a:t>
                  </a:r>
                  <a:r>
                    <a:rPr lang="en-US" sz="3000" i="0" dirty="0">
                      <a:solidFill>
                        <a:srgbClr val="000000"/>
                      </a:solidFill>
                      <a:effectLst/>
                      <a:latin typeface="DaunPenh" pitchFamily="2" charset="0"/>
                      <a:ea typeface="Times New Roman" panose="02020603050405020304" pitchFamily="18" charset="0"/>
                      <a:cs typeface="DaunPenh" pitchFamily="2" charset="0"/>
                    </a:rPr>
                    <a:t>, 270</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 </a:t>
                  </a:r>
                  <a:r>
                    <a:rPr lang="en-US" sz="3000" i="0" dirty="0">
                      <a:solidFill>
                        <a:srgbClr val="000000"/>
                      </a:solidFill>
                      <a:effectLst/>
                      <a:latin typeface="DaunPenh" pitchFamily="2" charset="0"/>
                      <a:ea typeface="Times New Roman" panose="02020603050405020304" pitchFamily="18" charset="0"/>
                      <a:cs typeface="DaunPenh" pitchFamily="2" charset="0"/>
                    </a:rPr>
                    <a:t>degrees, C class).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mc:Choice>
          <mc:Fallback xmlns="">
            <p:sp>
              <p:nvSpPr>
                <p:cNvPr id="7" name="Text Box 17">
                  <a:extLst>
                    <a:ext uri="{FF2B5EF4-FFF2-40B4-BE49-F238E27FC236}">
                      <a16:creationId xmlns:a16="http://schemas.microsoft.com/office/drawing/2014/main" id="{448ABB2E-26E4-C94C-949E-5AE5C4AFF081}"/>
                    </a:ext>
                  </a:extLst>
                </p:cNvPr>
                <p:cNvSpPr txBox="1">
                  <a:spLocks noRot="1" noChangeAspect="1" noMove="1" noResize="1" noEditPoints="1" noAdjustHandles="1" noChangeArrowheads="1" noChangeShapeType="1" noTextEdit="1"/>
                </p:cNvSpPr>
                <p:nvPr/>
              </p:nvSpPr>
              <p:spPr>
                <a:xfrm>
                  <a:off x="-1405634" y="-171380"/>
                  <a:ext cx="5398504" cy="3038021"/>
                </a:xfrm>
                <a:prstGeom prst="rect">
                  <a:avLst/>
                </a:prstGeom>
                <a:blipFill>
                  <a:blip r:embed="rId4"/>
                  <a:stretch>
                    <a:fillRect l="-4128" t="-1215" r="-4128" b="-57895"/>
                  </a:stretch>
                </a:blipFill>
                <a:ln>
                  <a:noFill/>
                </a:ln>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7088860" y="1369116"/>
            <a:ext cx="2208328" cy="1044900"/>
            <a:chOff x="7088860" y="1369116"/>
            <a:chExt cx="2208328" cy="10449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55280" y="1737360"/>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7088860" y="1369116"/>
              <a:ext cx="220832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Optional locations</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6243383" y="2277765"/>
            <a:ext cx="2208328" cy="1376011"/>
            <a:chOff x="7236244" y="1443698"/>
            <a:chExt cx="2208328" cy="1376011"/>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7236244" y="1443698"/>
              <a:ext cx="220832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Sources</a:t>
              </a:r>
            </a:p>
          </p:txBody>
        </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936992" y="1706730"/>
            <a:ext cx="932046" cy="7272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6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21</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156720" y="1366817"/>
            <a:ext cx="10464657" cy="4494825"/>
            <a:chOff x="-6219752" y="-400422"/>
            <a:chExt cx="10467706"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19752" y="143298"/>
              <a:ext cx="494403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grpSp>
        <p:nvGrpSpPr>
          <p:cNvPr id="26" name="Group 25">
            <a:extLst>
              <a:ext uri="{FF2B5EF4-FFF2-40B4-BE49-F238E27FC236}">
                <a16:creationId xmlns:a16="http://schemas.microsoft.com/office/drawing/2014/main" id="{36535C3A-0A42-DE43-A83D-E180A9B9B7CC}"/>
              </a:ext>
            </a:extLst>
          </p:cNvPr>
          <p:cNvGrpSpPr/>
          <p:nvPr/>
        </p:nvGrpSpPr>
        <p:grpSpPr>
          <a:xfrm>
            <a:off x="8887326" y="6293521"/>
            <a:ext cx="2978538" cy="570007"/>
            <a:chOff x="-326778" y="6382512"/>
            <a:chExt cx="2978538" cy="570007"/>
          </a:xfrm>
        </p:grpSpPr>
        <p:cxnSp>
          <p:nvCxnSpPr>
            <p:cNvPr id="27" name="Straight Connector 26">
              <a:extLst>
                <a:ext uri="{FF2B5EF4-FFF2-40B4-BE49-F238E27FC236}">
                  <a16:creationId xmlns:a16="http://schemas.microsoft.com/office/drawing/2014/main" id="{74424BE2-0B54-CF46-8CEC-6ED13E33352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238D213-2432-0441-BA75-844FC6102E15}"/>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29" name="TextBox 28">
            <a:extLst>
              <a:ext uri="{FF2B5EF4-FFF2-40B4-BE49-F238E27FC236}">
                <a16:creationId xmlns:a16="http://schemas.microsoft.com/office/drawing/2014/main" id="{502AEB69-B524-B348-B2FC-9AA1BB0BBCD7}"/>
              </a:ext>
            </a:extLst>
          </p:cNvPr>
          <p:cNvSpPr txBox="1"/>
          <p:nvPr/>
        </p:nvSpPr>
        <p:spPr>
          <a:xfrm>
            <a:off x="9145472" y="1135984"/>
            <a:ext cx="220832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6946233" y="1070522"/>
            <a:ext cx="3328734"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Generation of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1243584" y="1690688"/>
            <a:ext cx="342509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Weights of recombination operators</a:t>
            </a:r>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557445" y="1619517"/>
            <a:ext cx="4877183" cy="4351338"/>
          </a:xfrm>
        </p:spPr>
        <p:txBody>
          <a:bodyPr>
            <a:noAutofit/>
          </a:bodyPr>
          <a:lstStyle/>
          <a:p>
            <a:r>
              <a:rPr lang="en-US" sz="3000" dirty="0">
                <a:solidFill>
                  <a:srgbClr val="000000"/>
                </a:solidFill>
                <a:latin typeface="DaunPenh" pitchFamily="2" charset="0"/>
                <a:cs typeface="DaunPenh" pitchFamily="2" charset="0"/>
              </a:rPr>
              <a:t>Each dot in the figure represents a non-dominated solution, i.e., an optimal solution for a given number of sensors.</a:t>
            </a:r>
          </a:p>
          <a:p>
            <a:pPr marL="0" indent="0">
              <a:buNone/>
            </a:pPr>
            <a:endParaRPr lang="en-US" sz="3000" dirty="0">
              <a:solidFill>
                <a:srgbClr val="000000"/>
              </a:solidFill>
              <a:latin typeface="DaunPenh" pitchFamily="2" charset="0"/>
              <a:cs typeface="DaunPenh" pitchFamily="2" charset="0"/>
            </a:endParaRPr>
          </a:p>
          <a:p>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 higher PED values and better network performance are achieved by larger number of sensors but result in a more expensive sensor array.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7153127" y="1325856"/>
            <a:ext cx="397768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Pareto frontier of two optimization runs </a:t>
            </a:r>
          </a:p>
        </p:txBody>
      </p:sp>
    </p:spTree>
    <p:extLst>
      <p:ext uri="{BB962C8B-B14F-4D97-AF65-F5344CB8AC3E}">
        <p14:creationId xmlns:p14="http://schemas.microsoft.com/office/powerpoint/2010/main" val="8131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a:p>
        </p:txBody>
      </p:sp>
      <p:grpSp>
        <p:nvGrpSpPr>
          <p:cNvPr id="16" name="Group 15">
            <a:extLst>
              <a:ext uri="{FF2B5EF4-FFF2-40B4-BE49-F238E27FC236}">
                <a16:creationId xmlns:a16="http://schemas.microsoft.com/office/drawing/2014/main" id="{AC1AC887-C225-014F-891C-797CFD08F306}"/>
              </a:ext>
            </a:extLst>
          </p:cNvPr>
          <p:cNvGrpSpPr/>
          <p:nvPr/>
        </p:nvGrpSpPr>
        <p:grpSpPr>
          <a:xfrm rot="5400000">
            <a:off x="3398758" y="-993333"/>
            <a:ext cx="5394483" cy="9960355"/>
            <a:chOff x="422003" y="745327"/>
            <a:chExt cx="4105817" cy="7280503"/>
          </a:xfrm>
        </p:grpSpPr>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8468" b="5712"/>
            <a:stretch/>
          </p:blipFill>
          <p:spPr bwMode="auto">
            <a:xfrm rot="16200000">
              <a:off x="-1165340" y="2332670"/>
              <a:ext cx="7280503" cy="4105817"/>
            </a:xfrm>
            <a:prstGeom prst="rect">
              <a:avLst/>
            </a:prstGeom>
            <a:ln>
              <a:noFill/>
            </a:ln>
            <a:extLst>
              <a:ext uri="{53640926-AAD7-44D8-BBD7-CCE9431645EC}">
                <a14:shadowObscured xmlns:a14="http://schemas.microsoft.com/office/drawing/2010/main"/>
              </a:ext>
            </a:extLst>
          </p:spPr>
        </p:pic>
        <p:sp>
          <p:nvSpPr>
            <p:cNvPr id="18" name="Text Box 33">
              <a:extLst>
                <a:ext uri="{FF2B5EF4-FFF2-40B4-BE49-F238E27FC236}">
                  <a16:creationId xmlns:a16="http://schemas.microsoft.com/office/drawing/2014/main" id="{3825789E-8BA2-024D-8899-1608168FD2BE}"/>
                </a:ext>
              </a:extLst>
            </p:cNvPr>
            <p:cNvSpPr txBox="1"/>
            <p:nvPr/>
          </p:nvSpPr>
          <p:spPr>
            <a:xfrm rot="16200000">
              <a:off x="534893" y="622188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9" name="Text Box 34">
              <a:extLst>
                <a:ext uri="{FF2B5EF4-FFF2-40B4-BE49-F238E27FC236}">
                  <a16:creationId xmlns:a16="http://schemas.microsoft.com/office/drawing/2014/main" id="{E7B77AC9-8558-9B44-B104-D28CC2C6C447}"/>
                </a:ext>
              </a:extLst>
            </p:cNvPr>
            <p:cNvSpPr txBox="1"/>
            <p:nvPr/>
          </p:nvSpPr>
          <p:spPr>
            <a:xfrm rot="16200000">
              <a:off x="539052" y="2621632"/>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0" name="Text Box 35">
              <a:extLst>
                <a:ext uri="{FF2B5EF4-FFF2-40B4-BE49-F238E27FC236}">
                  <a16:creationId xmlns:a16="http://schemas.microsoft.com/office/drawing/2014/main" id="{CE15E105-C429-AC49-A962-83DA9A1AA657}"/>
                </a:ext>
              </a:extLst>
            </p:cNvPr>
            <p:cNvSpPr txBox="1"/>
            <p:nvPr/>
          </p:nvSpPr>
          <p:spPr>
            <a:xfrm rot="16200000">
              <a:off x="190239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1" name="Text Box 36">
              <a:extLst>
                <a:ext uri="{FF2B5EF4-FFF2-40B4-BE49-F238E27FC236}">
                  <a16:creationId xmlns:a16="http://schemas.microsoft.com/office/drawing/2014/main" id="{2FBA6B6E-F328-3F48-B27F-8DC58CF7A688}"/>
                </a:ext>
              </a:extLst>
            </p:cNvPr>
            <p:cNvSpPr txBox="1"/>
            <p:nvPr/>
          </p:nvSpPr>
          <p:spPr>
            <a:xfrm rot="16200000">
              <a:off x="326467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2" name="Text Box 37">
              <a:extLst>
                <a:ext uri="{FF2B5EF4-FFF2-40B4-BE49-F238E27FC236}">
                  <a16:creationId xmlns:a16="http://schemas.microsoft.com/office/drawing/2014/main" id="{311958D3-6F99-7D40-A641-916882927150}"/>
                </a:ext>
              </a:extLst>
            </p:cNvPr>
            <p:cNvSpPr txBox="1"/>
            <p:nvPr/>
          </p:nvSpPr>
          <p:spPr>
            <a:xfrm rot="16200000">
              <a:off x="1913400" y="259963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d</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3" name="Text Box 39">
              <a:extLst>
                <a:ext uri="{FF2B5EF4-FFF2-40B4-BE49-F238E27FC236}">
                  <a16:creationId xmlns:a16="http://schemas.microsoft.com/office/drawing/2014/main" id="{ED65EDA7-D759-7946-876D-39FB6D5C1D79}"/>
                </a:ext>
              </a:extLst>
            </p:cNvPr>
            <p:cNvSpPr txBox="1"/>
            <p:nvPr/>
          </p:nvSpPr>
          <p:spPr>
            <a:xfrm rot="16200000">
              <a:off x="3267997" y="2592555"/>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f</a:t>
              </a:r>
              <a:r>
                <a:rPr lang="en-US" sz="1200" dirty="0">
                  <a:effectLst/>
                  <a:latin typeface="David" panose="020E0502060401010101" pitchFamily="34" charset="-79"/>
                  <a:ea typeface="Times New Roman" panose="02020603050405020304" pitchFamily="18" charset="0"/>
                  <a:cs typeface="David" panose="020E0502060401010101" pitchFamily="34" charset="-79"/>
                </a:rPr>
                <a:t> </a:t>
              </a:r>
            </a:p>
          </p:txBody>
        </p:sp>
      </p:grpSp>
    </p:spTree>
    <p:extLst>
      <p:ext uri="{BB962C8B-B14F-4D97-AF65-F5344CB8AC3E}">
        <p14:creationId xmlns:p14="http://schemas.microsoft.com/office/powerpoint/2010/main" val="25623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370539" y="1613938"/>
            <a:ext cx="6292995" cy="4848224"/>
          </a:xfrm>
        </p:spPr>
      </p:pic>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4" t="2769" r="51576" b="2365"/>
          <a:stretch/>
        </p:blipFill>
        <p:spPr bwMode="auto">
          <a:xfrm>
            <a:off x="6103952" y="1483779"/>
            <a:ext cx="5217763" cy="478888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B02E7B7-6C8A-9C45-8DDC-CD2FF7BD7DB8}"/>
              </a:ext>
            </a:extLst>
          </p:cNvPr>
          <p:cNvPicPr/>
          <p:nvPr/>
        </p:nvPicPr>
        <p:blipFill rotWithShape="1">
          <a:blip r:embed="rId5" cstate="print">
            <a:extLst>
              <a:ext uri="{28A0092B-C50C-407E-A947-70E740481C1C}">
                <a14:useLocalDpi xmlns:a14="http://schemas.microsoft.com/office/drawing/2010/main" val="0"/>
              </a:ext>
            </a:extLst>
          </a:blip>
          <a:srcRect l="1" r="2153" b="8"/>
          <a:stretch/>
        </p:blipFill>
        <p:spPr bwMode="auto">
          <a:xfrm>
            <a:off x="96252" y="1565826"/>
            <a:ext cx="6039779" cy="4678213"/>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9" name="TextBox 18">
            <a:extLst>
              <a:ext uri="{FF2B5EF4-FFF2-40B4-BE49-F238E27FC236}">
                <a16:creationId xmlns:a16="http://schemas.microsoft.com/office/drawing/2014/main" id="{5F6C3947-2390-604B-9849-2FCEA2794E28}"/>
              </a:ext>
            </a:extLst>
          </p:cNvPr>
          <p:cNvSpPr txBox="1"/>
          <p:nvPr/>
        </p:nvSpPr>
        <p:spPr>
          <a:xfrm>
            <a:off x="6200127" y="1242518"/>
            <a:ext cx="5855001"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 and average concentration map</a:t>
            </a:r>
          </a:p>
        </p:txBody>
      </p:sp>
      <p:sp>
        <p:nvSpPr>
          <p:cNvPr id="11" name="TextBox 10">
            <a:extLst>
              <a:ext uri="{FF2B5EF4-FFF2-40B4-BE49-F238E27FC236}">
                <a16:creationId xmlns:a16="http://schemas.microsoft.com/office/drawing/2014/main" id="{F3D9E619-99D0-1341-A5B2-459EBDD02604}"/>
              </a:ext>
            </a:extLst>
          </p:cNvPr>
          <p:cNvSpPr txBox="1"/>
          <p:nvPr/>
        </p:nvSpPr>
        <p:spPr>
          <a:xfrm>
            <a:off x="7989949" y="1275832"/>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1544612" y="1473350"/>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pic>
        <p:nvPicPr>
          <p:cNvPr id="4" name="Content Placeholder 3">
            <a:extLst>
              <a:ext uri="{FF2B5EF4-FFF2-40B4-BE49-F238E27FC236}">
                <a16:creationId xmlns:a16="http://schemas.microsoft.com/office/drawing/2014/main" id="{F722B245-22EE-4C48-A99E-328961095345}"/>
              </a:ext>
            </a:extLst>
          </p:cNvPr>
          <p:cNvPicPr>
            <a:picLocks noGrp="1" noChangeAspect="1"/>
          </p:cNvPicPr>
          <p:nvPr>
            <p:ph idx="1"/>
          </p:nvPr>
        </p:nvPicPr>
        <p:blipFill>
          <a:blip r:embed="rId3"/>
          <a:stretch>
            <a:fillRect/>
          </a:stretch>
        </p:blipFill>
        <p:spPr>
          <a:xfrm>
            <a:off x="0" y="1504527"/>
            <a:ext cx="7054726" cy="5173466"/>
          </a:xfrm>
        </p:spPr>
      </p:pic>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dirty="0"/>
          </a:p>
        </p:txBody>
      </p:sp>
      <p:pic>
        <p:nvPicPr>
          <p:cNvPr id="8" name="Picture 7">
            <a:extLst>
              <a:ext uri="{FF2B5EF4-FFF2-40B4-BE49-F238E27FC236}">
                <a16:creationId xmlns:a16="http://schemas.microsoft.com/office/drawing/2014/main" id="{C60B797F-854E-F74A-8234-95FD4DFFB825}"/>
              </a:ext>
            </a:extLst>
          </p:cNvPr>
          <p:cNvPicPr>
            <a:picLocks noChangeAspect="1"/>
          </p:cNvPicPr>
          <p:nvPr/>
        </p:nvPicPr>
        <p:blipFill rotWithShape="1">
          <a:blip r:embed="rId4"/>
          <a:srcRect l="9492" t="2084" r="48788" b="5032"/>
          <a:stretch/>
        </p:blipFill>
        <p:spPr>
          <a:xfrm>
            <a:off x="6497499" y="410839"/>
            <a:ext cx="5496478" cy="6356350"/>
          </a:xfrm>
          <a:prstGeom prst="rect">
            <a:avLst/>
          </a:prstGeom>
        </p:spPr>
      </p:pic>
      <p:pic>
        <p:nvPicPr>
          <p:cNvPr id="9" name="Picture 8">
            <a:extLst>
              <a:ext uri="{FF2B5EF4-FFF2-40B4-BE49-F238E27FC236}">
                <a16:creationId xmlns:a16="http://schemas.microsoft.com/office/drawing/2014/main" id="{7FD180FE-9A60-8442-A6BC-17E1CDD147B6}"/>
              </a:ext>
            </a:extLst>
          </p:cNvPr>
          <p:cNvPicPr>
            <a:picLocks noChangeAspect="1"/>
          </p:cNvPicPr>
          <p:nvPr/>
        </p:nvPicPr>
        <p:blipFill rotWithShape="1">
          <a:blip r:embed="rId4"/>
          <a:srcRect l="51212" t="2085" r="8264" b="5033"/>
          <a:stretch/>
        </p:blipFill>
        <p:spPr>
          <a:xfrm>
            <a:off x="6555411" y="411197"/>
            <a:ext cx="5321618" cy="6335938"/>
          </a:xfrm>
          <a:prstGeom prst="rect">
            <a:avLst/>
          </a:prstGeom>
        </p:spPr>
      </p:pic>
      <p:sp>
        <p:nvSpPr>
          <p:cNvPr id="10" name="Slide Number Placeholder 12">
            <a:extLst>
              <a:ext uri="{FF2B5EF4-FFF2-40B4-BE49-F238E27FC236}">
                <a16:creationId xmlns:a16="http://schemas.microsoft.com/office/drawing/2014/main" id="{105DD5F1-62B2-E049-9257-7FF8CB6EE50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26</a:t>
            </a:fld>
            <a:endParaRPr lang="en-US" dirty="0"/>
          </a:p>
        </p:txBody>
      </p:sp>
      <p:sp>
        <p:nvSpPr>
          <p:cNvPr id="11" name="TextBox 10">
            <a:extLst>
              <a:ext uri="{FF2B5EF4-FFF2-40B4-BE49-F238E27FC236}">
                <a16:creationId xmlns:a16="http://schemas.microsoft.com/office/drawing/2014/main" id="{85678F56-FC88-2142-9138-3A18CF2236CA}"/>
              </a:ext>
            </a:extLst>
          </p:cNvPr>
          <p:cNvSpPr txBox="1"/>
          <p:nvPr/>
        </p:nvSpPr>
        <p:spPr>
          <a:xfrm>
            <a:off x="1618584" y="1397841"/>
            <a:ext cx="516784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Readings of optimal Vs. non-optimal solutions</a:t>
            </a:r>
          </a:p>
        </p:txBody>
      </p:sp>
      <p:sp>
        <p:nvSpPr>
          <p:cNvPr id="14" name="TextBox 13">
            <a:extLst>
              <a:ext uri="{FF2B5EF4-FFF2-40B4-BE49-F238E27FC236}">
                <a16:creationId xmlns:a16="http://schemas.microsoft.com/office/drawing/2014/main" id="{BDF3D09C-F9B5-7041-8FA1-0BC78497503C}"/>
              </a:ext>
            </a:extLst>
          </p:cNvPr>
          <p:cNvSpPr txBox="1"/>
          <p:nvPr/>
        </p:nvSpPr>
        <p:spPr>
          <a:xfrm>
            <a:off x="8522208" y="134292"/>
            <a:ext cx="204660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Sampled solutions </a:t>
            </a:r>
          </a:p>
        </p:txBody>
      </p:sp>
    </p:spTree>
    <p:extLst>
      <p:ext uri="{BB962C8B-B14F-4D97-AF65-F5344CB8AC3E}">
        <p14:creationId xmlns:p14="http://schemas.microsoft.com/office/powerpoint/2010/main" val="34019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691897" y="1567562"/>
            <a:ext cx="10515600" cy="4911915"/>
          </a:xfrm>
        </p:spPr>
        <p:txBody>
          <a:bodyPr tIns="72000">
            <a:normAutofit fontScale="775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(wind velocity and atmospheric stability) and uses as the main objective a quantitative measure of the complexity of the given set of sources/sensors geometries: the Pairwise Euclidean Distance (PED) between the sensor network potential readings of different number of active sources.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27</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443536" y="6125534"/>
            <a:ext cx="450382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7497" y="5855201"/>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28</a:t>
            </a:fld>
            <a:endParaRPr lang="en-US"/>
          </a:p>
        </p:txBody>
      </p:sp>
    </p:spTree>
    <p:extLst>
      <p:ext uri="{BB962C8B-B14F-4D97-AF65-F5344CB8AC3E}">
        <p14:creationId xmlns:p14="http://schemas.microsoft.com/office/powerpoint/2010/main" val="4267032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29</a:t>
            </a:fld>
            <a:endParaRPr lang="en-US"/>
          </a:p>
        </p:txBody>
      </p:sp>
    </p:spTree>
    <p:extLst>
      <p:ext uri="{BB962C8B-B14F-4D97-AF65-F5344CB8AC3E}">
        <p14:creationId xmlns:p14="http://schemas.microsoft.com/office/powerpoint/2010/main" val="335958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90594" y="17535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200" dirty="0">
                <a:solidFill>
                  <a:schemeClr val="tx1">
                    <a:lumMod val="85000"/>
                    <a:lumOff val="15000"/>
                  </a:schemeClr>
                </a:solidFill>
                <a:latin typeface="DaunPenh" pitchFamily="2" charset="0"/>
                <a:ea typeface="+mj-ea"/>
                <a:cs typeface="DaunPenh" pitchFamily="2" charset="0"/>
              </a:rPr>
              <a:t>– </a:t>
            </a:r>
            <a:r>
              <a:rPr lang="en-US" sz="3200" dirty="0" err="1">
                <a:solidFill>
                  <a:schemeClr val="tx1">
                    <a:lumMod val="85000"/>
                    <a:lumOff val="15000"/>
                  </a:schemeClr>
                </a:solidFill>
                <a:latin typeface="DaunPenh" pitchFamily="2" charset="0"/>
                <a:ea typeface="+mj-ea"/>
                <a:cs typeface="DaunPenh" pitchFamily="2" charset="0"/>
              </a:rPr>
              <a:t>NoX</a:t>
            </a:r>
            <a:r>
              <a:rPr lang="en-US" sz="3200" dirty="0">
                <a:solidFill>
                  <a:schemeClr val="tx1">
                    <a:lumMod val="85000"/>
                    <a:lumOff val="15000"/>
                  </a:schemeClr>
                </a:solidFill>
                <a:latin typeface="DaunPenh" pitchFamily="2" charset="0"/>
                <a:ea typeface="+mj-ea"/>
                <a:cs typeface="DaunPenh" pitchFamily="2" charset="0"/>
              </a:rPr>
              <a:t>, CO, CO2, SO2, O</a:t>
            </a:r>
            <a:r>
              <a:rPr lang="en-US" sz="3200" baseline="-25000" dirty="0">
                <a:solidFill>
                  <a:schemeClr val="tx1">
                    <a:lumMod val="85000"/>
                    <a:lumOff val="15000"/>
                  </a:schemeClr>
                </a:solidFill>
                <a:latin typeface="DaunPenh" pitchFamily="2" charset="0"/>
                <a:ea typeface="+mj-ea"/>
                <a:cs typeface="DaunPenh" pitchFamily="2" charset="0"/>
              </a:rPr>
              <a:t>3</a:t>
            </a:r>
            <a:r>
              <a:rPr lang="en-US" sz="32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479092" y="-10005"/>
            <a:ext cx="3749484" cy="2902826"/>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153816" y="1418666"/>
            <a:ext cx="3880699" cy="2583090"/>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679412" y="2644353"/>
            <a:ext cx="3549164" cy="2661873"/>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850029" y="4589157"/>
            <a:ext cx="4341971" cy="2277717"/>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9026652" y="3010408"/>
            <a:ext cx="2877609" cy="383681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475037" y="1716929"/>
            <a:ext cx="64265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what is the best way to deploy a network of sensors? </a:t>
            </a: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pPr algn="just"/>
            <a:r>
              <a:rPr lang="en-US" sz="3000" dirty="0">
                <a:solidFill>
                  <a:schemeClr val="tx1">
                    <a:lumMod val="85000"/>
                    <a:lumOff val="15000"/>
                  </a:schemeClr>
                </a:solidFill>
                <a:latin typeface="DaunPenh" pitchFamily="2" charset="0"/>
                <a:cs typeface="DaunPenh" pitchFamily="2" charset="0"/>
              </a:rPr>
              <a:t>The cost of a network is determined by – number of sensors and their attributes (sensitivity, dynamic range)</a:t>
            </a:r>
          </a:p>
          <a:p>
            <a:pPr algn="just"/>
            <a:r>
              <a:rPr lang="en-US" sz="3000" dirty="0">
                <a:solidFill>
                  <a:schemeClr val="tx1">
                    <a:lumMod val="85000"/>
                    <a:lumOff val="15000"/>
                  </a:schemeClr>
                </a:solidFill>
                <a:latin typeface="DaunPenh" pitchFamily="2" charset="0"/>
                <a:cs typeface="DaunPenh" pitchFamily="2" charset="0"/>
              </a:rPr>
              <a:t>Practical considerations constrain some locations</a:t>
            </a:r>
          </a:p>
          <a:p>
            <a:pPr algn="just"/>
            <a:r>
              <a:rPr lang="en-US" sz="3000" dirty="0">
                <a:solidFill>
                  <a:schemeClr val="tx1">
                    <a:lumMod val="85000"/>
                    <a:lumOff val="15000"/>
                  </a:schemeClr>
                </a:solidFill>
                <a:latin typeface="DaunPenh" pitchFamily="2" charset="0"/>
                <a:cs typeface="DaunPenh" pitchFamily="2" charset="0"/>
              </a:rPr>
              <a:t>Static deployment Vs. dynamic deployment</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5</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nodeType="afterEffect">
                                  <p:stCondLst>
                                    <p:cond delay="500"/>
                                  </p:stCondLst>
                                  <p:childTnLst>
                                    <p:set>
                                      <p:cBhvr>
                                        <p:cTn id="38" dur="1" fill="hold">
                                          <p:stCondLst>
                                            <p:cond delay="0"/>
                                          </p:stCondLst>
                                        </p:cTn>
                                        <p:tgtEl>
                                          <p:spTgt spid="27"/>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nodeType="afterEffect">
                                  <p:stCondLst>
                                    <p:cond delay="50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500"/>
                            </p:stCondLst>
                            <p:childTnLst>
                              <p:par>
                                <p:cTn id="46" presetID="1" presetClass="entr" presetSubtype="0"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6000"/>
                            </p:stCondLst>
                            <p:childTnLst>
                              <p:par>
                                <p:cTn id="49" presetID="1" presetClass="entr" presetSubtype="0" fill="hold" nodeType="afterEffect">
                                  <p:stCondLst>
                                    <p:cond delay="500"/>
                                  </p:stCondLst>
                                  <p:childTnLst>
                                    <p:set>
                                      <p:cBhvr>
                                        <p:cTn id="50" dur="1" fill="hold">
                                          <p:stCondLst>
                                            <p:cond delay="0"/>
                                          </p:stCondLst>
                                        </p:cTn>
                                        <p:tgtEl>
                                          <p:spTgt spid="31"/>
                                        </p:tgtEl>
                                        <p:attrNameLst>
                                          <p:attrName>style.visibility</p:attrName>
                                        </p:attrNameLst>
                                      </p:cBhvr>
                                      <p:to>
                                        <p:strVal val="visible"/>
                                      </p:to>
                                    </p:set>
                                  </p:childTnLst>
                                </p:cTn>
                              </p:par>
                            </p:childTnLst>
                          </p:cTn>
                        </p:par>
                        <p:par>
                          <p:cTn id="51" fill="hold">
                            <p:stCondLst>
                              <p:cond delay="6500"/>
                            </p:stCondLst>
                            <p:childTnLst>
                              <p:par>
                                <p:cTn id="52" presetID="1" presetClass="entr" presetSubtype="0" fill="hold" nodeType="afterEffect">
                                  <p:stCondLst>
                                    <p:cond delay="50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7000"/>
                            </p:stCondLst>
                            <p:childTnLst>
                              <p:par>
                                <p:cTn id="55" presetID="1" presetClass="entr" presetSubtype="0" fill="hold" nodeType="afterEffect">
                                  <p:stCondLst>
                                    <p:cond delay="500"/>
                                  </p:stCondLst>
                                  <p:childTnLst>
                                    <p:set>
                                      <p:cBhvr>
                                        <p:cTn id="56" dur="1" fill="hold">
                                          <p:stCondLst>
                                            <p:cond delay="0"/>
                                          </p:stCondLst>
                                        </p:cTn>
                                        <p:tgtEl>
                                          <p:spTgt spid="33"/>
                                        </p:tgtEl>
                                        <p:attrNameLst>
                                          <p:attrName>style.visibility</p:attrName>
                                        </p:attrNameLst>
                                      </p:cBhvr>
                                      <p:to>
                                        <p:strVal val="visible"/>
                                      </p:to>
                                    </p:set>
                                  </p:childTnLst>
                                </p:cTn>
                              </p:par>
                            </p:childTnLst>
                          </p:cTn>
                        </p:par>
                        <p:par>
                          <p:cTn id="57" fill="hold">
                            <p:stCondLst>
                              <p:cond delay="7500"/>
                            </p:stCondLst>
                            <p:childTnLst>
                              <p:par>
                                <p:cTn id="58" presetID="1" presetClass="entr" presetSubtype="0" fill="hold" nodeType="afterEffect">
                                  <p:stCondLst>
                                    <p:cond delay="500"/>
                                  </p:stCondLst>
                                  <p:childTnLst>
                                    <p:set>
                                      <p:cBhvr>
                                        <p:cTn id="59" dur="1" fill="hold">
                                          <p:stCondLst>
                                            <p:cond delay="0"/>
                                          </p:stCondLst>
                                        </p:cTn>
                                        <p:tgtEl>
                                          <p:spTgt spid="34"/>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500"/>
                                  </p:stCondLst>
                                  <p:childTnLst>
                                    <p:set>
                                      <p:cBhvr>
                                        <p:cTn id="62" dur="1" fill="hold">
                                          <p:stCondLst>
                                            <p:cond delay="0"/>
                                          </p:stCondLst>
                                        </p:cTn>
                                        <p:tgtEl>
                                          <p:spTgt spid="35"/>
                                        </p:tgtEl>
                                        <p:attrNameLst>
                                          <p:attrName>style.visibility</p:attrName>
                                        </p:attrNameLst>
                                      </p:cBhvr>
                                      <p:to>
                                        <p:strVal val="visible"/>
                                      </p:to>
                                    </p:set>
                                  </p:childTnLst>
                                </p:cTn>
                              </p:par>
                            </p:childTnLst>
                          </p:cTn>
                        </p:par>
                        <p:par>
                          <p:cTn id="63" fill="hold">
                            <p:stCondLst>
                              <p:cond delay="8500"/>
                            </p:stCondLst>
                            <p:childTnLst>
                              <p:par>
                                <p:cTn id="64" presetID="1" presetClass="entr" presetSubtype="0" fill="hold" nodeType="afterEffect">
                                  <p:stCondLst>
                                    <p:cond delay="500"/>
                                  </p:stCondLst>
                                  <p:childTnLst>
                                    <p:set>
                                      <p:cBhvr>
                                        <p:cTn id="65" dur="1" fill="hold">
                                          <p:stCondLst>
                                            <p:cond delay="0"/>
                                          </p:stCondLst>
                                        </p:cTn>
                                        <p:tgtEl>
                                          <p:spTgt spid="36"/>
                                        </p:tgtEl>
                                        <p:attrNameLst>
                                          <p:attrName>style.visibility</p:attrName>
                                        </p:attrNameLst>
                                      </p:cBhvr>
                                      <p:to>
                                        <p:strVal val="visible"/>
                                      </p:to>
                                    </p:set>
                                  </p:childTnLst>
                                </p:cTn>
                              </p:par>
                            </p:childTnLst>
                          </p:cTn>
                        </p:par>
                        <p:par>
                          <p:cTn id="66" fill="hold">
                            <p:stCondLst>
                              <p:cond delay="9000"/>
                            </p:stCondLst>
                            <p:childTnLst>
                              <p:par>
                                <p:cTn id="67" presetID="1" presetClass="entr" presetSubtype="0" fill="hold" nodeType="afterEffect">
                                  <p:stCondLst>
                                    <p:cond delay="50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9500"/>
                            </p:stCondLst>
                            <p:childTnLst>
                              <p:par>
                                <p:cTn id="70" presetID="1" presetClass="entr" presetSubtype="0" fill="hold" nodeType="afterEffect">
                                  <p:stCondLst>
                                    <p:cond delay="5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10000"/>
                            </p:stCondLst>
                            <p:childTnLst>
                              <p:par>
                                <p:cTn id="73" presetID="1" presetClass="entr" presetSubtype="0" fill="hold" nodeType="afterEffect">
                                  <p:stCondLst>
                                    <p:cond delay="500"/>
                                  </p:stCondLst>
                                  <p:childTnLst>
                                    <p:set>
                                      <p:cBhvr>
                                        <p:cTn id="74" dur="1" fill="hold">
                                          <p:stCondLst>
                                            <p:cond delay="0"/>
                                          </p:stCondLst>
                                        </p:cTn>
                                        <p:tgtEl>
                                          <p:spTgt spid="39"/>
                                        </p:tgtEl>
                                        <p:attrNameLst>
                                          <p:attrName>style.visibility</p:attrName>
                                        </p:attrNameLst>
                                      </p:cBhvr>
                                      <p:to>
                                        <p:strVal val="visible"/>
                                      </p:to>
                                    </p:set>
                                  </p:childTnLst>
                                </p:cTn>
                              </p:par>
                            </p:childTnLst>
                          </p:cTn>
                        </p:par>
                        <p:par>
                          <p:cTn id="75" fill="hold">
                            <p:stCondLst>
                              <p:cond delay="10500"/>
                            </p:stCondLst>
                            <p:childTnLst>
                              <p:par>
                                <p:cTn id="76" presetID="1" presetClass="entr" presetSubtype="0" fill="hold" nodeType="afterEffect">
                                  <p:stCondLst>
                                    <p:cond delay="500"/>
                                  </p:stCondLst>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11000"/>
                            </p:stCondLst>
                            <p:childTnLst>
                              <p:par>
                                <p:cTn id="79" presetID="1" presetClass="entr" presetSubtype="0" fill="hold" nodeType="afterEffect">
                                  <p:stCondLst>
                                    <p:cond delay="500"/>
                                  </p:stCondLst>
                                  <p:childTnLst>
                                    <p:set>
                                      <p:cBhvr>
                                        <p:cTn id="80" dur="1" fill="hold">
                                          <p:stCondLst>
                                            <p:cond delay="0"/>
                                          </p:stCondLst>
                                        </p:cTn>
                                        <p:tgtEl>
                                          <p:spTgt spid="41"/>
                                        </p:tgtEl>
                                        <p:attrNameLst>
                                          <p:attrName>style.visibility</p:attrName>
                                        </p:attrNameLst>
                                      </p:cBhvr>
                                      <p:to>
                                        <p:strVal val="visible"/>
                                      </p:to>
                                    </p:set>
                                  </p:childTnLst>
                                </p:cTn>
                              </p:par>
                            </p:childTnLst>
                          </p:cTn>
                        </p:par>
                        <p:par>
                          <p:cTn id="81" fill="hold">
                            <p:stCondLst>
                              <p:cond delay="11500"/>
                            </p:stCondLst>
                            <p:childTnLst>
                              <p:par>
                                <p:cTn id="82" presetID="1" presetClass="entr" presetSubtype="0" fill="hold" nodeType="afterEffect">
                                  <p:stCondLst>
                                    <p:cond delay="500"/>
                                  </p:stCondLst>
                                  <p:childTnLst>
                                    <p:set>
                                      <p:cBhvr>
                                        <p:cTn id="83" dur="1" fill="hold">
                                          <p:stCondLst>
                                            <p:cond delay="0"/>
                                          </p:stCondLst>
                                        </p:cTn>
                                        <p:tgtEl>
                                          <p:spTgt spid="42"/>
                                        </p:tgtEl>
                                        <p:attrNameLst>
                                          <p:attrName>style.visibility</p:attrName>
                                        </p:attrNameLst>
                                      </p:cBhvr>
                                      <p:to>
                                        <p:strVal val="visible"/>
                                      </p:to>
                                    </p:set>
                                  </p:childTnLst>
                                </p:cTn>
                              </p:par>
                            </p:childTnLst>
                          </p:cTn>
                        </p:par>
                        <p:par>
                          <p:cTn id="84" fill="hold">
                            <p:stCondLst>
                              <p:cond delay="12000"/>
                            </p:stCondLst>
                            <p:childTnLst>
                              <p:par>
                                <p:cTn id="85" presetID="1" presetClass="entr" presetSubtype="0" fill="hold" nodeType="afterEffect">
                                  <p:stCondLst>
                                    <p:cond delay="500"/>
                                  </p:stCondLst>
                                  <p:childTnLst>
                                    <p:set>
                                      <p:cBhvr>
                                        <p:cTn id="86" dur="1" fill="hold">
                                          <p:stCondLst>
                                            <p:cond delay="0"/>
                                          </p:stCondLst>
                                        </p:cTn>
                                        <p:tgtEl>
                                          <p:spTgt spid="43"/>
                                        </p:tgtEl>
                                        <p:attrNameLst>
                                          <p:attrName>style.visibility</p:attrName>
                                        </p:attrNameLst>
                                      </p:cBhvr>
                                      <p:to>
                                        <p:strVal val="visible"/>
                                      </p:to>
                                    </p:set>
                                  </p:childTnLst>
                                </p:cTn>
                              </p:par>
                            </p:childTnLst>
                          </p:cTn>
                        </p:par>
                        <p:par>
                          <p:cTn id="87" fill="hold">
                            <p:stCondLst>
                              <p:cond delay="12500"/>
                            </p:stCondLst>
                            <p:childTnLst>
                              <p:par>
                                <p:cTn id="88" presetID="1" presetClass="entr" presetSubtype="0" fill="hold" nodeType="afterEffect">
                                  <p:stCondLst>
                                    <p:cond delay="500"/>
                                  </p:stCondLst>
                                  <p:childTnLst>
                                    <p:set>
                                      <p:cBhvr>
                                        <p:cTn id="89" dur="1" fill="hold">
                                          <p:stCondLst>
                                            <p:cond delay="0"/>
                                          </p:stCondLst>
                                        </p:cTn>
                                        <p:tgtEl>
                                          <p:spTgt spid="44"/>
                                        </p:tgtEl>
                                        <p:attrNameLst>
                                          <p:attrName>style.visibility</p:attrName>
                                        </p:attrNameLst>
                                      </p:cBhvr>
                                      <p:to>
                                        <p:strVal val="visible"/>
                                      </p:to>
                                    </p:set>
                                  </p:childTnLst>
                                </p:cTn>
                              </p:par>
                            </p:childTnLst>
                          </p:cTn>
                        </p:par>
                        <p:par>
                          <p:cTn id="90" fill="hold">
                            <p:stCondLst>
                              <p:cond delay="13000"/>
                            </p:stCondLst>
                            <p:childTnLst>
                              <p:par>
                                <p:cTn id="91" presetID="1" presetClass="entr" presetSubtype="0" fill="hold" nodeType="afterEffect">
                                  <p:stCondLst>
                                    <p:cond delay="500"/>
                                  </p:stCondLst>
                                  <p:childTnLst>
                                    <p:set>
                                      <p:cBhvr>
                                        <p:cTn id="92" dur="1" fill="hold">
                                          <p:stCondLst>
                                            <p:cond delay="0"/>
                                          </p:stCondLst>
                                        </p:cTn>
                                        <p:tgtEl>
                                          <p:spTgt spid="45"/>
                                        </p:tgtEl>
                                        <p:attrNameLst>
                                          <p:attrName>style.visibility</p:attrName>
                                        </p:attrNameLst>
                                      </p:cBhvr>
                                      <p:to>
                                        <p:strVal val="visible"/>
                                      </p:to>
                                    </p:set>
                                  </p:childTnLst>
                                </p:cTn>
                              </p:par>
                            </p:childTnLst>
                          </p:cTn>
                        </p:par>
                        <p:par>
                          <p:cTn id="93" fill="hold">
                            <p:stCondLst>
                              <p:cond delay="13500"/>
                            </p:stCondLst>
                            <p:childTnLst>
                              <p:par>
                                <p:cTn id="94" presetID="1" presetClass="entr" presetSubtype="0" fill="hold" nodeType="afterEffect">
                                  <p:stCondLst>
                                    <p:cond delay="500"/>
                                  </p:stCondLst>
                                  <p:childTnLst>
                                    <p:set>
                                      <p:cBhvr>
                                        <p:cTn id="95" dur="1" fill="hold">
                                          <p:stCondLst>
                                            <p:cond delay="0"/>
                                          </p:stCondLst>
                                        </p:cTn>
                                        <p:tgtEl>
                                          <p:spTgt spid="46"/>
                                        </p:tgtEl>
                                        <p:attrNameLst>
                                          <p:attrName>style.visibility</p:attrName>
                                        </p:attrNameLst>
                                      </p:cBhvr>
                                      <p:to>
                                        <p:strVal val="visible"/>
                                      </p:to>
                                    </p:set>
                                  </p:childTnLst>
                                </p:cTn>
                              </p:par>
                            </p:childTnLst>
                          </p:cTn>
                        </p:par>
                        <p:par>
                          <p:cTn id="96" fill="hold">
                            <p:stCondLst>
                              <p:cond delay="14000"/>
                            </p:stCondLst>
                            <p:childTnLst>
                              <p:par>
                                <p:cTn id="97" presetID="1" presetClass="entr" presetSubtype="0" fill="hold" nodeType="afterEffect">
                                  <p:stCondLst>
                                    <p:cond delay="500"/>
                                  </p:stCondLst>
                                  <p:childTnLst>
                                    <p:set>
                                      <p:cBhvr>
                                        <p:cTn id="98" dur="1" fill="hold">
                                          <p:stCondLst>
                                            <p:cond delay="0"/>
                                          </p:stCondLst>
                                        </p:cTn>
                                        <p:tgtEl>
                                          <p:spTgt spid="47"/>
                                        </p:tgtEl>
                                        <p:attrNameLst>
                                          <p:attrName>style.visibility</p:attrName>
                                        </p:attrNameLst>
                                      </p:cBhvr>
                                      <p:to>
                                        <p:strVal val="visible"/>
                                      </p:to>
                                    </p:set>
                                  </p:childTnLst>
                                </p:cTn>
                              </p:par>
                            </p:childTnLst>
                          </p:cTn>
                        </p:par>
                        <p:par>
                          <p:cTn id="99" fill="hold">
                            <p:stCondLst>
                              <p:cond delay="14500"/>
                            </p:stCondLst>
                            <p:childTnLst>
                              <p:par>
                                <p:cTn id="100" presetID="1" presetClass="entr" presetSubtype="0" fill="hold" nodeType="afterEffect">
                                  <p:stCondLst>
                                    <p:cond delay="500"/>
                                  </p:stCondLst>
                                  <p:childTnLst>
                                    <p:set>
                                      <p:cBhvr>
                                        <p:cTn id="101" dur="1" fill="hold">
                                          <p:stCondLst>
                                            <p:cond delay="0"/>
                                          </p:stCondLst>
                                        </p:cTn>
                                        <p:tgtEl>
                                          <p:spTgt spid="4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basic problem is equivalent to the “0-1 knapsack” problem: </a:t>
                </a:r>
              </a:p>
              <a:p>
                <a:pPr>
                  <a:spcAft>
                    <a:spcPts val="600"/>
                  </a:spcAft>
                </a:pPr>
                <a:r>
                  <a:rPr lang="en-US" sz="3000" dirty="0">
                    <a:solidFill>
                      <a:srgbClr val="000000"/>
                    </a:solidFill>
                    <a:latin typeface="DaunPenh" pitchFamily="2" charset="0"/>
                    <a:ea typeface="Times New Roman" panose="02020603050405020304" pitchFamily="18" charset="0"/>
                    <a:cs typeface="DaunPenh" pitchFamily="2" charset="0"/>
                  </a:rPr>
                  <a:t>Given a set of n items, ﻿each of which has some value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𝑣</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and some cost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how do we </a:t>
                </a:r>
                <a:r>
                  <a:rPr lang="en-US" sz="3000" b="1" dirty="0">
                    <a:solidFill>
                      <a:srgbClr val="000000"/>
                    </a:solidFill>
                    <a:latin typeface="DaunPenh" pitchFamily="2" charset="0"/>
                    <a:ea typeface="Times New Roman" panose="02020603050405020304" pitchFamily="18" charset="0"/>
                    <a:cs typeface="DaunPenh" pitchFamily="2" charset="0"/>
                  </a:rPr>
                  <a:t>select a subset of those items </a:t>
                </a:r>
                <a:r>
                  <a:rPr lang="en-US" sz="3000" dirty="0">
                    <a:solidFill>
                      <a:srgbClr val="000000"/>
                    </a:solidFill>
                    <a:latin typeface="DaunPenh" pitchFamily="2" charset="0"/>
                    <a:ea typeface="Times New Roman" panose="02020603050405020304" pitchFamily="18" charset="0"/>
                    <a:cs typeface="DaunPenh" pitchFamily="2" charset="0"/>
                  </a:rPr>
                  <a:t>that </a:t>
                </a:r>
                <a:r>
                  <a:rPr lang="en-US" sz="3000" b="1" dirty="0">
                    <a:solidFill>
                      <a:srgbClr val="000000"/>
                    </a:solidFill>
                    <a:latin typeface="DaunPenh" pitchFamily="2" charset="0"/>
                    <a:ea typeface="Times New Roman" panose="02020603050405020304" pitchFamily="18" charset="0"/>
                    <a:cs typeface="DaunPenh" pitchFamily="2" charset="0"/>
                  </a:rPr>
                  <a:t>maximizes the value</a:t>
                </a:r>
                <a:r>
                  <a:rPr lang="en-US" sz="3000" dirty="0">
                    <a:solidFill>
                      <a:srgbClr val="000000"/>
                    </a:solidFill>
                    <a:latin typeface="DaunPenh" pitchFamily="2" charset="0"/>
                    <a:ea typeface="Times New Roman" panose="02020603050405020304" pitchFamily="18" charset="0"/>
                    <a:cs typeface="DaunPenh" pitchFamily="2" charset="0"/>
                  </a:rPr>
                  <a:t> while keeping the summed cost within some </a:t>
                </a:r>
                <a:r>
                  <a:rPr lang="en-US" sz="3000" b="1" dirty="0">
                    <a:solidFill>
                      <a:srgbClr val="000000"/>
                    </a:solidFill>
                    <a:latin typeface="DaunPenh" pitchFamily="2" charset="0"/>
                    <a:ea typeface="Times New Roman" panose="02020603050405020304" pitchFamily="18" charset="0"/>
                    <a:cs typeface="DaunPenh" pitchFamily="2" charset="0"/>
                  </a:rPr>
                  <a:t>capacity</a:t>
                </a:r>
                <a:r>
                  <a:rPr lang="en-US" sz="3000" dirty="0">
                    <a:solidFill>
                      <a:srgbClr val="000000"/>
                    </a:solidFill>
                    <a:latin typeface="DaunPenh" pitchFamily="2" charset="0"/>
                    <a:ea typeface="Times New Roman" panose="02020603050405020304" pitchFamily="18" charset="0"/>
                    <a:cs typeface="DaunPenh" pitchFamily="2" charset="0"/>
                  </a:rPr>
                  <a: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𝑚𝑎𝑥</m:t>
                        </m:r>
                      </m:sub>
                    </m:sSub>
                  </m:oMath>
                </a14:m>
                <a:r>
                  <a:rPr lang="en-US" sz="3000" dirty="0">
                    <a:solidFill>
                      <a:srgbClr val="000000"/>
                    </a:solidFill>
                    <a:latin typeface="DaunPenh" pitchFamily="2" charset="0"/>
                    <a:ea typeface="Times New Roman" panose="02020603050405020304" pitchFamily="18" charset="0"/>
                    <a:cs typeface="DaunPenh" pitchFamily="2" charset="0"/>
                  </a:rPr>
                  <a:t>?</a:t>
                </a:r>
              </a:p>
              <a:p>
                <a:pPr>
                  <a:spcAft>
                    <a:spcPts val="600"/>
                  </a:spcAft>
                </a:pPr>
                <a:r>
                  <a:rPr lang="en-US" sz="3000" dirty="0">
                    <a:solidFill>
                      <a:srgbClr val="000000"/>
                    </a:solidFill>
                    <a:latin typeface="DaunPenh" pitchFamily="2" charset="0"/>
                    <a:cs typeface="DaunPenh" pitchFamily="2" charset="0"/>
                  </a:rPr>
                  <a:t>Candidate solutions can be represented as binary array of length n (1 = an item is included in the knapsack / a sensor is placed in that position, 0 = the item is omitted / the sensor is not placed) </a:t>
                </a: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r>
                  <a:rPr lang="en-US" sz="3000" dirty="0">
                    <a:solidFill>
                      <a:srgbClr val="000000"/>
                    </a:solidFill>
                    <a:latin typeface="DaunPenh" pitchFamily="2" charset="0"/>
                    <a:cs typeface="DaunPenh" pitchFamily="2" charset="0"/>
                  </a:rPr>
                  <a:t>and the problem is NP-hard = the time required to solve the problem, using any currently known algorithm, increases rapidly as the size of the problem grows.  </a:t>
                </a:r>
              </a:p>
              <a:p>
                <a:pPr>
                  <a:spcAft>
                    <a:spcPts val="600"/>
                  </a:spcAft>
                </a:pPr>
                <a:r>
                  <a:rPr lang="en-US" sz="3000" dirty="0">
                    <a:solidFill>
                      <a:srgbClr val="000000"/>
                    </a:solidFill>
                    <a:latin typeface="DaunPenh" pitchFamily="2" charset="0"/>
                    <a:cs typeface="DaunPenh" pitchFamily="2" charset="0"/>
                  </a:rPr>
                  <a:t>approximation algorithms are required beyond a certain size of problem. </a:t>
                </a:r>
                <a:endParaRPr lang="he-IL" sz="3000" dirty="0"/>
              </a:p>
              <a:p>
                <a:pPr>
                  <a:spcAft>
                    <a:spcPts val="600"/>
                  </a:spcAft>
                </a:pPr>
                <a:endParaRPr lang="en-US" sz="3000" dirty="0">
                  <a:solidFill>
                    <a:srgbClr val="000000"/>
                  </a:solidFill>
                  <a:latin typeface="DaunPenh" pitchFamily="2" charset="0"/>
                  <a:cs typeface="DaunPenh" pitchFamily="2" charset="0"/>
                </a:endParaRP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05711C39-FE9E-4F45-B19B-789DF88C829B}"/>
                  </a:ext>
                </a:extLst>
              </p:cNvPr>
              <p:cNvSpPr>
                <a:spLocks noGrp="1" noRot="1" noChangeAspect="1" noMove="1" noResize="1" noEditPoints="1" noAdjustHandles="1" noChangeArrowheads="1" noChangeShapeType="1" noTextEdit="1"/>
              </p:cNvSpPr>
              <p:nvPr>
                <p:ph idx="1"/>
              </p:nvPr>
            </p:nvSpPr>
            <p:spPr>
              <a:xfrm>
                <a:off x="393310" y="1750349"/>
                <a:ext cx="11405381" cy="4351338"/>
              </a:xfrm>
              <a:blipFill>
                <a:blip r:embed="rId3"/>
                <a:stretch>
                  <a:fillRect l="-1001" t="-4665" r="-1335" b="-116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6</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4"/>
          <a:stretch>
            <a:fillRect/>
          </a:stretch>
        </p:blipFill>
        <p:spPr>
          <a:xfrm>
            <a:off x="9383829" y="136525"/>
            <a:ext cx="2482035" cy="2148512"/>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3" name="Content Placeholder 2">
            <a:extLst>
              <a:ext uri="{FF2B5EF4-FFF2-40B4-BE49-F238E27FC236}">
                <a16:creationId xmlns:a16="http://schemas.microsoft.com/office/drawing/2014/main" id="{C23C79CB-544A-EF46-BFE2-AD85C774FC46}"/>
              </a:ext>
            </a:extLst>
          </p:cNvPr>
          <p:cNvSpPr>
            <a:spLocks noGrp="1"/>
          </p:cNvSpPr>
          <p:nvPr>
            <p:ph idx="1"/>
          </p:nvPr>
        </p:nvSpPr>
        <p:spPr>
          <a:xfrm>
            <a:off x="509016" y="1847850"/>
            <a:ext cx="10515600" cy="4351338"/>
          </a:xfrm>
        </p:spPr>
        <p:txBody>
          <a:bodyPr>
            <a:noAutofit/>
          </a:bodyPr>
          <a:lstStyle/>
          <a:p>
            <a:pPr marL="0" indent="0" algn="just">
              <a:buNone/>
            </a:pPr>
            <a:r>
              <a:rPr lang="en-US" sz="3000" u="sng" dirty="0">
                <a:latin typeface="DaunPenh" pitchFamily="2" charset="0"/>
                <a:cs typeface="DaunPenh" pitchFamily="2" charset="0"/>
              </a:rPr>
              <a:t>An optimal deployment of a WDESN is required for the purpose of:</a:t>
            </a:r>
          </a:p>
          <a:p>
            <a:pPr algn="just"/>
            <a:r>
              <a:rPr lang="en-US" sz="3000" dirty="0">
                <a:latin typeface="DaunPenh" pitchFamily="2" charset="0"/>
                <a:cs typeface="DaunPenh" pitchFamily="2" charset="0"/>
              </a:rPr>
              <a:t>obtaining early warnings when an increase in industrial gas emission occurs</a:t>
            </a:r>
          </a:p>
          <a:p>
            <a:pPr algn="just"/>
            <a:r>
              <a:rPr lang="en-US" sz="3000" dirty="0">
                <a:latin typeface="DaunPenh" pitchFamily="2" charset="0"/>
                <a:cs typeface="DaunPenh" pitchFamily="2" charset="0"/>
              </a:rPr>
              <a:t>generating pollution dense maps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7</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47012" y="17653"/>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65453" y="105423"/>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167384" y="4112340"/>
            <a:ext cx="10006584"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en-US" sz="3000" b="1" dirty="0">
                <a:latin typeface="DaunPenh" pitchFamily="2" charset="0"/>
                <a:cs typeface="DaunPenh" pitchFamily="2" charset="0"/>
              </a:rPr>
              <a:t> detection capabilities of the network</a:t>
            </a:r>
            <a:r>
              <a:rPr lang="en-US" sz="3000" dirty="0">
                <a:latin typeface="DaunPenh" pitchFamily="2" charset="0"/>
                <a:cs typeface="DaunPenh" pitchFamily="2" charset="0"/>
              </a:rPr>
              <a:t> and </a:t>
            </a:r>
            <a:r>
              <a:rPr lang="en-US" sz="3000" b="1" dirty="0">
                <a:latin typeface="DaunPenh" pitchFamily="2" charset="0"/>
                <a:cs typeface="DaunPenh" pitchFamily="2" charset="0"/>
              </a:rPr>
              <a:t>operational requirements</a:t>
            </a:r>
            <a:r>
              <a:rPr lang="en-US" sz="3000" dirty="0">
                <a:latin typeface="DaunPenh" pitchFamily="2" charset="0"/>
                <a:cs typeface="DaunPenh" pitchFamily="2" charset="0"/>
              </a:rPr>
              <a:t>. </a:t>
            </a:r>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8</a:t>
            </a:fld>
            <a:endParaRPr lang="en-US">
              <a:solidFill>
                <a:srgbClr val="FFFFFF"/>
              </a:solidFill>
            </a:endParaRPr>
          </a:p>
        </p:txBody>
      </p:sp>
      <p:graphicFrame>
        <p:nvGraphicFramePr>
          <p:cNvPr id="5" name="Table 4">
            <a:extLst>
              <a:ext uri="{FF2B5EF4-FFF2-40B4-BE49-F238E27FC236}">
                <a16:creationId xmlns:a16="http://schemas.microsoft.com/office/drawing/2014/main" id="{5F95F11D-0220-894F-9844-D3BFC94CE9D8}"/>
              </a:ext>
            </a:extLst>
          </p:cNvPr>
          <p:cNvGraphicFramePr>
            <a:graphicFrameLocks noGrp="1"/>
          </p:cNvGraphicFramePr>
          <p:nvPr>
            <p:extLst>
              <p:ext uri="{D42A27DB-BD31-4B8C-83A1-F6EECF244321}">
                <p14:modId xmlns:p14="http://schemas.microsoft.com/office/powerpoint/2010/main" val="3127724431"/>
              </p:ext>
            </p:extLst>
          </p:nvPr>
        </p:nvGraphicFramePr>
        <p:xfrm>
          <a:off x="520700" y="1237782"/>
          <a:ext cx="11150600" cy="5006393"/>
        </p:xfrm>
        <a:graphic>
          <a:graphicData uri="http://schemas.openxmlformats.org/drawingml/2006/table">
            <a:tbl>
              <a:tblPr firstRow="1" bandRow="1">
                <a:tableStyleId>{5C22544A-7EE6-4342-B048-85BDC9FD1C3A}</a:tableStyleId>
              </a:tblPr>
              <a:tblGrid>
                <a:gridCol w="5175600">
                  <a:extLst>
                    <a:ext uri="{9D8B030D-6E8A-4147-A177-3AD203B41FA5}">
                      <a16:colId xmlns:a16="http://schemas.microsoft.com/office/drawing/2014/main" val="194615344"/>
                    </a:ext>
                  </a:extLst>
                </a:gridCol>
                <a:gridCol w="5975000">
                  <a:extLst>
                    <a:ext uri="{9D8B030D-6E8A-4147-A177-3AD203B41FA5}">
                      <a16:colId xmlns:a16="http://schemas.microsoft.com/office/drawing/2014/main" val="4169468520"/>
                    </a:ext>
                  </a:extLst>
                </a:gridCol>
              </a:tblGrid>
              <a:tr h="289993">
                <a:tc>
                  <a:txBody>
                    <a:bodyPr/>
                    <a:lstStyle/>
                    <a:p>
                      <a:pPr marL="0" indent="0" algn="ctr">
                        <a:lnSpc>
                          <a:spcPct val="100000"/>
                        </a:lnSpc>
                        <a:buNone/>
                      </a:pPr>
                      <a:r>
                        <a:rPr lang="en-US" sz="4000" b="1" dirty="0">
                          <a:latin typeface="DaunPenh" pitchFamily="2" charset="0"/>
                          <a:cs typeface="DaunPenh" pitchFamily="2" charset="0"/>
                        </a:rPr>
                        <a:t>General</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latin typeface="DaunPenh" pitchFamily="2" charset="0"/>
                          <a:cs typeface="DaunPenh" pitchFamily="2" charset="0"/>
                        </a:rPr>
                        <a:t>Specific</a:t>
                      </a:r>
                    </a:p>
                  </a:txBody>
                  <a:tcPr anchor="b"/>
                </a:tc>
                <a:extLst>
                  <a:ext uri="{0D108BD9-81ED-4DB2-BD59-A6C34878D82A}">
                    <a16:rowId xmlns:a16="http://schemas.microsoft.com/office/drawing/2014/main" val="743368142"/>
                  </a:ext>
                </a:extLst>
              </a:tr>
              <a:tr h="9619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To design and develop a decision-making tool for an optimal deployment in time and in space of heterogenous sensor array, that will allow decision-makers to discover tradeoffs between performance criteria and to consider alternative modes of action that may not have been apparent prior to the analysis.</a:t>
                      </a:r>
                    </a:p>
                  </a:txBody>
                  <a:tcPr marL="83127" marR="8312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Design an optimization model, comprised of the following modules: </a:t>
                      </a:r>
                    </a:p>
                  </a:txBody>
                  <a:tcPr anchor="ctr"/>
                </a:tc>
                <a:extLst>
                  <a:ext uri="{0D108BD9-81ED-4DB2-BD59-A6C34878D82A}">
                    <a16:rowId xmlns:a16="http://schemas.microsoft.com/office/drawing/2014/main" val="1051585974"/>
                  </a:ext>
                </a:extLst>
              </a:tr>
              <a:tr h="1399217">
                <a:tc vMerge="1">
                  <a:txBody>
                    <a:bodyPr/>
                    <a:lstStyle/>
                    <a:p>
                      <a:endParaRPr lang="en-US" dirty="0"/>
                    </a:p>
                  </a:txBody>
                  <a:tcPr/>
                </a:tc>
                <a:tc>
                  <a:txBody>
                    <a:bodyPr/>
                    <a:lstStyle/>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a:t>
                      </a:r>
                      <a:r>
                        <a:rPr lang="en-US" sz="300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temporal</a:t>
                      </a:r>
                      <a:r>
                        <a:rPr lang="en-US" sz="300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spatial-temporal</a:t>
                      </a:r>
                      <a:r>
                        <a:rPr lang="en-US" sz="3000" kern="1200" dirty="0">
                          <a:solidFill>
                            <a:schemeClr val="tx1"/>
                          </a:solidFill>
                          <a:latin typeface="DaunPenh" pitchFamily="2" charset="0"/>
                          <a:ea typeface="+mn-ea"/>
                          <a:cs typeface="DaunPenh" pitchFamily="2" charset="0"/>
                        </a:rPr>
                        <a:t> optimization model</a:t>
                      </a:r>
                    </a:p>
                  </a:txBody>
                  <a:tcPr anchor="ctr"/>
                </a:tc>
                <a:extLst>
                  <a:ext uri="{0D108BD9-81ED-4DB2-BD59-A6C34878D82A}">
                    <a16:rowId xmlns:a16="http://schemas.microsoft.com/office/drawing/2014/main" val="1296747007"/>
                  </a:ext>
                </a:extLst>
              </a:tr>
              <a:tr h="1836473">
                <a:tc vMerge="1">
                  <a:txBody>
                    <a:bodyPr/>
                    <a:lstStyle/>
                    <a:p>
                      <a:endParaRPr lang="en-US" dirty="0"/>
                    </a:p>
                  </a:txBody>
                  <a:tcPr/>
                </a:tc>
                <a:tc>
                  <a:txBody>
                    <a:bodyPr/>
                    <a:lstStyle/>
                    <a:p>
                      <a:pPr>
                        <a:lnSpc>
                          <a:spcPct val="100000"/>
                        </a:lnSpc>
                      </a:pPr>
                      <a:r>
                        <a:rPr lang="en-US" sz="3000" b="1" kern="1200" dirty="0">
                          <a:solidFill>
                            <a:schemeClr val="tx1"/>
                          </a:solidFill>
                          <a:latin typeface="DaunPenh" pitchFamily="2" charset="0"/>
                          <a:ea typeface="+mn-ea"/>
                          <a:cs typeface="DaunPenh" pitchFamily="2" charset="0"/>
                        </a:rPr>
                        <a:t>Consider: </a:t>
                      </a:r>
                      <a:r>
                        <a:rPr lang="en-US" sz="3000" kern="1200" dirty="0">
                          <a:solidFill>
                            <a:schemeClr val="tx1"/>
                          </a:solidFill>
                          <a:latin typeface="DaunPenh" pitchFamily="2" charset="0"/>
                          <a:ea typeface="+mn-ea"/>
                          <a:cs typeface="DaunPenh" pitchFamily="2" charset="0"/>
                        </a:rPr>
                        <a:t>various sources/sensors configurations, weather conditions and emission rates, heterogenous network, case-study of real-world </a:t>
                      </a:r>
                    </a:p>
                  </a:txBody>
                  <a:tcPr anchor="ctr"/>
                </a:tc>
                <a:extLst>
                  <a:ext uri="{0D108BD9-81ED-4DB2-BD59-A6C34878D82A}">
                    <a16:rowId xmlns:a16="http://schemas.microsoft.com/office/drawing/2014/main" val="1158760200"/>
                  </a:ext>
                </a:extLst>
              </a:tr>
            </a:tbl>
          </a:graphicData>
        </a:graphic>
      </p:graphicFrame>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8518" y="551717"/>
            <a:ext cx="1325564" cy="1325564"/>
          </a:xfrm>
          <a:prstGeom prst="rect">
            <a:avLst/>
          </a:prstGeom>
        </p:spPr>
      </p:pic>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8</a:t>
            </a:fld>
            <a:endParaRPr lang="en-US" dirty="0"/>
          </a:p>
        </p:txBody>
      </p:sp>
    </p:spTree>
    <p:extLst>
      <p:ext uri="{BB962C8B-B14F-4D97-AF65-F5344CB8AC3E}">
        <p14:creationId xmlns:p14="http://schemas.microsoft.com/office/powerpoint/2010/main" val="39903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9</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applications determines the goal that guides the optimization process. For example: </a:t>
            </a:r>
          </a:p>
          <a:p>
            <a:pPr lvl="1"/>
            <a:r>
              <a:rPr lang="en-US" sz="3000" dirty="0">
                <a:solidFill>
                  <a:srgbClr val="000000"/>
                </a:solidFill>
                <a:latin typeface="DaunPenh" pitchFamily="2" charset="0"/>
                <a:cs typeface="DaunPenh" pitchFamily="2" charset="0"/>
              </a:rPr>
              <a:t>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r>
              <a:rPr lang="en-US" sz="3000" dirty="0">
                <a:solidFill>
                  <a:srgbClr val="000000"/>
                </a:solidFill>
                <a:latin typeface="DaunPenh" pitchFamily="2" charset="0"/>
                <a:cs typeface="DaunPenh" pitchFamily="2" charset="0"/>
              </a:rPr>
              <a:t>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r>
              <a:rPr lang="en-US" sz="3000" dirty="0">
                <a:solidFill>
                  <a:srgbClr val="000000"/>
                </a:solidFill>
                <a:latin typeface="DaunPenh" pitchFamily="2" charset="0"/>
                <a:cs typeface="DaunPenh" pitchFamily="2" charset="0"/>
              </a:rPr>
              <a:t>Improve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8" name="Title 1">
            <a:extLst>
              <a:ext uri="{FF2B5EF4-FFF2-40B4-BE49-F238E27FC236}">
                <a16:creationId xmlns:a16="http://schemas.microsoft.com/office/drawing/2014/main" id="{7E253E56-12F3-4142-91E0-DFB76753DC54}"/>
              </a:ext>
            </a:extLst>
          </p:cNvPr>
          <p:cNvSpPr txBox="1">
            <a:spLocks/>
          </p:cNvSpPr>
          <p:nvPr/>
        </p:nvSpPr>
        <p:spPr>
          <a:xfrm>
            <a:off x="3808476" y="3536162"/>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Knowledge gaps</a:t>
            </a:r>
          </a:p>
        </p:txBody>
      </p:sp>
      <p:sp>
        <p:nvSpPr>
          <p:cNvPr id="6" name="Rectangle 5">
            <a:extLst>
              <a:ext uri="{FF2B5EF4-FFF2-40B4-BE49-F238E27FC236}">
                <a16:creationId xmlns:a16="http://schemas.microsoft.com/office/drawing/2014/main" id="{3FA37DEE-4E00-9440-843C-57C767D8A79B}"/>
              </a:ext>
            </a:extLst>
          </p:cNvPr>
          <p:cNvSpPr/>
          <p:nvPr/>
        </p:nvSpPr>
        <p:spPr>
          <a:xfrm>
            <a:off x="292608" y="4608747"/>
            <a:ext cx="13844016" cy="1938992"/>
          </a:xfrm>
          <a:prstGeom prst="rect">
            <a:avLst/>
          </a:prstGeom>
        </p:spPr>
        <p:txBody>
          <a:bodyPr wrap="square">
            <a:spAutoFit/>
          </a:bodyPr>
          <a:lstStyle/>
          <a:p>
            <a:pPr marL="171450" indent="-171450" defTabSz="914400">
              <a:buFontTx/>
              <a:buChar char="-"/>
            </a:pPr>
            <a:r>
              <a:rPr lang="en-US" sz="3000" dirty="0">
                <a:solidFill>
                  <a:srgbClr val="000000"/>
                </a:solidFill>
                <a:latin typeface="DaunPenh" pitchFamily="2" charset="0"/>
                <a:cs typeface="DaunPenh" pitchFamily="2" charset="0"/>
              </a:rPr>
              <a:t>Predefined number of air pollution sensors </a:t>
            </a:r>
          </a:p>
          <a:p>
            <a:pPr marL="171450" indent="-171450" defTabSz="914400">
              <a:buFontTx/>
              <a:buChar char="-"/>
            </a:pPr>
            <a:r>
              <a:rPr lang="en-US" sz="3000" dirty="0">
                <a:solidFill>
                  <a:srgbClr val="000000"/>
                </a:solidFill>
                <a:latin typeface="DaunPenh" pitchFamily="2" charset="0"/>
                <a:cs typeface="DaunPenh" pitchFamily="2" charset="0"/>
              </a:rPr>
              <a:t>Relied on existing measurements from monitoring stations (instead of using a dispersion model)</a:t>
            </a:r>
          </a:p>
          <a:p>
            <a:pPr marL="171450" indent="-171450" defTabSz="914400">
              <a:buFontTx/>
              <a:buChar char="-"/>
            </a:pPr>
            <a:r>
              <a:rPr lang="en-US" sz="3000" dirty="0">
                <a:solidFill>
                  <a:srgbClr val="000000"/>
                </a:solidFill>
                <a:latin typeface="DaunPenh" pitchFamily="2" charset="0"/>
                <a:cs typeface="DaunPenh" pitchFamily="2" charset="0"/>
              </a:rPr>
              <a:t>Assumed a decay with distance from a pollution source</a:t>
            </a:r>
          </a:p>
          <a:p>
            <a:pPr marL="171450" indent="-171450" defTabSz="914400">
              <a:buFontTx/>
              <a:buChar char="-"/>
            </a:pPr>
            <a:r>
              <a:rPr lang="en-US" sz="3000" dirty="0">
                <a:solidFill>
                  <a:srgbClr val="000000"/>
                </a:solidFill>
                <a:latin typeface="DaunPenh" pitchFamily="2" charset="0"/>
                <a:cs typeface="DaunPenh" pitchFamily="2" charset="0"/>
              </a:rPr>
              <a:t>Ended up placing sensors at the highest mean pollution zones</a:t>
            </a:r>
          </a:p>
        </p:txBody>
      </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1"/>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6884</TotalTime>
  <Words>1805</Words>
  <Application>Microsoft Macintosh PowerPoint</Application>
  <PresentationFormat>Widescreen</PresentationFormat>
  <Paragraphs>267</Paragraphs>
  <Slides>30</Slides>
  <Notes>28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DaunPenh</vt:lpstr>
      <vt:lpstr>David</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model assumptions</vt:lpstr>
      <vt:lpstr>Meteorology</vt:lpstr>
      <vt:lpstr>Multi-objective optimization</vt:lpstr>
      <vt:lpstr>Evolutionary Algorithms</vt:lpstr>
      <vt:lpstr>Borg MOEA</vt:lpstr>
      <vt:lpstr>Problem formulation - notation</vt:lpstr>
      <vt:lpstr>Problem formulation - PED</vt:lpstr>
      <vt:lpstr>Problem formulation - optimization</vt:lpstr>
      <vt:lpstr>Simulation setup</vt:lpstr>
      <vt:lpstr>Data used for the simulation</vt:lpstr>
      <vt:lpstr>Optimization run</vt:lpstr>
      <vt:lpstr>Obtained solutions</vt:lpstr>
      <vt:lpstr>Obtained solutions</vt:lpstr>
      <vt:lpstr>Obtained solutions</vt:lpstr>
      <vt:lpstr>Initial evaluation</vt:lpstr>
      <vt:lpstr>Summary and future research plan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Belachsen</cp:lastModifiedBy>
  <cp:revision>619</cp:revision>
  <dcterms:created xsi:type="dcterms:W3CDTF">2019-07-31T12:43:44Z</dcterms:created>
  <dcterms:modified xsi:type="dcterms:W3CDTF">2019-08-05T11:09:02Z</dcterms:modified>
</cp:coreProperties>
</file>